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940" r:id="rId1"/>
  </p:sldMasterIdLst>
  <p:notesMasterIdLst>
    <p:notesMasterId r:id="rId32"/>
  </p:notesMasterIdLst>
  <p:handoutMasterIdLst>
    <p:handoutMasterId r:id="rId33"/>
  </p:handoutMasterIdLst>
  <p:sldIdLst>
    <p:sldId id="3086" r:id="rId2"/>
    <p:sldId id="3114" r:id="rId3"/>
    <p:sldId id="3154" r:id="rId4"/>
    <p:sldId id="3101" r:id="rId5"/>
    <p:sldId id="3120" r:id="rId6"/>
    <p:sldId id="3121" r:id="rId7"/>
    <p:sldId id="3146" r:id="rId8"/>
    <p:sldId id="3145" r:id="rId9"/>
    <p:sldId id="3155" r:id="rId10"/>
    <p:sldId id="3147" r:id="rId11"/>
    <p:sldId id="3148" r:id="rId12"/>
    <p:sldId id="3149" r:id="rId13"/>
    <p:sldId id="3150" r:id="rId14"/>
    <p:sldId id="3151" r:id="rId15"/>
    <p:sldId id="3152" r:id="rId16"/>
    <p:sldId id="3153" r:id="rId17"/>
    <p:sldId id="3156" r:id="rId18"/>
    <p:sldId id="3131" r:id="rId19"/>
    <p:sldId id="3132" r:id="rId20"/>
    <p:sldId id="3133" r:id="rId21"/>
    <p:sldId id="3134" r:id="rId22"/>
    <p:sldId id="3135" r:id="rId23"/>
    <p:sldId id="3136" r:id="rId24"/>
    <p:sldId id="3137" r:id="rId25"/>
    <p:sldId id="3138" r:id="rId26"/>
    <p:sldId id="3139" r:id="rId27"/>
    <p:sldId id="3140" r:id="rId28"/>
    <p:sldId id="3142" r:id="rId29"/>
    <p:sldId id="3141" r:id="rId30"/>
    <p:sldId id="3144" r:id="rId31"/>
  </p:sldIdLst>
  <p:sldSz cx="12858750" cy="7232650"/>
  <p:notesSz cx="6858000" cy="9144000"/>
  <p:custDataLst>
    <p:tags r:id="rId34"/>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328" userDrawn="1">
          <p15:clr>
            <a:srgbClr val="A4A3A4"/>
          </p15:clr>
        </p15:guide>
        <p15:guide id="2" pos="4050" userDrawn="1">
          <p15:clr>
            <a:srgbClr val="A4A3A4"/>
          </p15:clr>
        </p15:guide>
        <p15:guide id="3" pos="557" userDrawn="1">
          <p15:clr>
            <a:srgbClr val="A4A3A4"/>
          </p15:clr>
        </p15:guide>
        <p15:guide id="5" orient="horz" pos="4183" userDrawn="1">
          <p15:clr>
            <a:srgbClr val="A4A3A4"/>
          </p15:clr>
        </p15:guide>
        <p15:guide id="6" pos="7588" userDrawn="1">
          <p15:clr>
            <a:srgbClr val="A4A3A4"/>
          </p15:clr>
        </p15:guide>
        <p15:guide id="7" pos="376" userDrawn="1">
          <p15:clr>
            <a:srgbClr val="A4A3A4"/>
          </p15:clr>
        </p15:guide>
        <p15:guide id="8" pos="135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3C36"/>
    <a:srgbClr val="0070C0"/>
    <a:srgbClr val="FFFFFF"/>
    <a:srgbClr val="08B689"/>
    <a:srgbClr val="79B50F"/>
    <a:srgbClr val="09B0DE"/>
    <a:srgbClr val="6669D2"/>
    <a:srgbClr val="33BE9B"/>
    <a:srgbClr val="33FCC4"/>
    <a:srgbClr val="42D2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03" autoAdjust="0"/>
    <p:restoredTop sz="95508" autoAdjust="0"/>
  </p:normalViewPr>
  <p:slideViewPr>
    <p:cSldViewPr>
      <p:cViewPr varScale="1">
        <p:scale>
          <a:sx n="70" d="100"/>
          <a:sy n="70" d="100"/>
        </p:scale>
        <p:origin x="172" y="60"/>
      </p:cViewPr>
      <p:guideLst>
        <p:guide orient="horz" pos="328"/>
        <p:guide pos="4050"/>
        <p:guide pos="557"/>
        <p:guide orient="horz" pos="4183"/>
        <p:guide pos="7588"/>
        <p:guide pos="376"/>
        <p:guide pos="1350"/>
      </p:guideLst>
    </p:cSldViewPr>
  </p:slideViewPr>
  <p:outlineViewPr>
    <p:cViewPr>
      <p:scale>
        <a:sx n="100" d="100"/>
        <a:sy n="100" d="100"/>
      </p:scale>
      <p:origin x="0" y="-14412"/>
    </p:cViewPr>
  </p:outlineViewPr>
  <p:notesTextViewPr>
    <p:cViewPr>
      <p:scale>
        <a:sx n="1" d="1"/>
        <a:sy n="1" d="1"/>
      </p:scale>
      <p:origin x="0" y="0"/>
    </p:cViewPr>
  </p:notesTextViewPr>
  <p:sorterViewPr>
    <p:cViewPr>
      <p:scale>
        <a:sx n="80" d="100"/>
        <a:sy n="80" d="100"/>
      </p:scale>
      <p:origin x="0" y="0"/>
    </p:cViewPr>
  </p:sorterViewPr>
  <p:notesViewPr>
    <p:cSldViewPr showGuides="1">
      <p:cViewPr varScale="1">
        <p:scale>
          <a:sx n="85" d="100"/>
          <a:sy n="85" d="100"/>
        </p:scale>
        <p:origin x="3804"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5/10/relationships/revisionInfo" Target="revisionInfo.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742FC-62BB-4B81-9CA5-3B750A4B4580}" type="datetimeFigureOut">
              <a:rPr lang="zh-CN" altLang="en-US" smtClean="0"/>
              <a:pPr/>
              <a:t>2018/8/5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7E82F1-5B17-4D95-A6D6-EB96F2D72B61}" type="slidenum">
              <a:rPr lang="zh-CN" altLang="en-US" smtClean="0"/>
              <a:pPr/>
              <a:t>‹#›</a:t>
            </a:fld>
            <a:endParaRPr lang="zh-CN" altLang="en-US"/>
          </a:p>
        </p:txBody>
      </p:sp>
    </p:spTree>
    <p:extLst>
      <p:ext uri="{BB962C8B-B14F-4D97-AF65-F5344CB8AC3E}">
        <p14:creationId xmlns:p14="http://schemas.microsoft.com/office/powerpoint/2010/main" val="42425143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pPr>
                <a:defRPr/>
              </a:pPr>
              <a:t>2018/8/5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18F03C3-53C1-4F10-8DAF-D1F318E96C6E}" type="slidenum">
              <a:rPr lang="zh-CN" altLang="en-US"/>
              <a:pPr/>
              <a:t>‹#›</a:t>
            </a:fld>
            <a:endParaRPr lang="zh-CN" altLang="en-US"/>
          </a:p>
        </p:txBody>
      </p:sp>
    </p:spTree>
    <p:extLst>
      <p:ext uri="{BB962C8B-B14F-4D97-AF65-F5344CB8AC3E}">
        <p14:creationId xmlns:p14="http://schemas.microsoft.com/office/powerpoint/2010/main" val="2060540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613" algn="l" rtl="0" eaLnBrk="0" fontAlgn="base" hangingPunct="0">
      <a:spcBef>
        <a:spcPct val="30000"/>
      </a:spcBef>
      <a:spcAft>
        <a:spcPct val="0"/>
      </a:spcAft>
      <a:defRPr sz="1300" kern="1200">
        <a:solidFill>
          <a:schemeClr val="tx1"/>
        </a:solidFill>
        <a:latin typeface="+mn-lt"/>
        <a:ea typeface="+mn-ea"/>
        <a:cs typeface="+mn-cs"/>
      </a:defRPr>
    </a:lvl2pPr>
    <a:lvl3pPr marL="912813" algn="l" rtl="0" eaLnBrk="0" fontAlgn="base" hangingPunct="0">
      <a:spcBef>
        <a:spcPct val="30000"/>
      </a:spcBef>
      <a:spcAft>
        <a:spcPct val="0"/>
      </a:spcAft>
      <a:defRPr sz="1300" kern="1200">
        <a:solidFill>
          <a:schemeClr val="tx1"/>
        </a:solidFill>
        <a:latin typeface="+mn-lt"/>
        <a:ea typeface="+mn-ea"/>
        <a:cs typeface="+mn-cs"/>
      </a:defRPr>
    </a:lvl3pPr>
    <a:lvl4pPr marL="1370013" algn="l" rtl="0" eaLnBrk="0" fontAlgn="base" hangingPunct="0">
      <a:spcBef>
        <a:spcPct val="30000"/>
      </a:spcBef>
      <a:spcAft>
        <a:spcPct val="0"/>
      </a:spcAft>
      <a:defRPr sz="1300" kern="1200">
        <a:solidFill>
          <a:schemeClr val="tx1"/>
        </a:solidFill>
        <a:latin typeface="+mn-lt"/>
        <a:ea typeface="+mn-ea"/>
        <a:cs typeface="+mn-cs"/>
      </a:defRPr>
    </a:lvl4pPr>
    <a:lvl5pPr marL="1827213" algn="l" rtl="0" eaLnBrk="0" fontAlgn="base" hangingPunct="0">
      <a:spcBef>
        <a:spcPct val="30000"/>
      </a:spcBef>
      <a:spcAft>
        <a:spcPct val="0"/>
      </a:spcAft>
      <a:defRPr sz="1300" kern="1200">
        <a:solidFill>
          <a:schemeClr val="tx1"/>
        </a:solidFill>
        <a:latin typeface="+mn-lt"/>
        <a:ea typeface="+mn-ea"/>
        <a:cs typeface="+mn-cs"/>
      </a:defRPr>
    </a:lvl5pPr>
    <a:lvl6pPr marL="2285493" algn="l" defTabSz="914197" rtl="0" eaLnBrk="1" latinLnBrk="0" hangingPunct="1">
      <a:defRPr sz="1300" kern="1200">
        <a:solidFill>
          <a:schemeClr val="tx1"/>
        </a:solidFill>
        <a:latin typeface="+mn-lt"/>
        <a:ea typeface="+mn-ea"/>
        <a:cs typeface="+mn-cs"/>
      </a:defRPr>
    </a:lvl6pPr>
    <a:lvl7pPr marL="2742592" algn="l" defTabSz="914197" rtl="0" eaLnBrk="1" latinLnBrk="0" hangingPunct="1">
      <a:defRPr sz="1300" kern="1200">
        <a:solidFill>
          <a:schemeClr val="tx1"/>
        </a:solidFill>
        <a:latin typeface="+mn-lt"/>
        <a:ea typeface="+mn-ea"/>
        <a:cs typeface="+mn-cs"/>
      </a:defRPr>
    </a:lvl7pPr>
    <a:lvl8pPr marL="3199692" algn="l" defTabSz="914197" rtl="0" eaLnBrk="1" latinLnBrk="0" hangingPunct="1">
      <a:defRPr sz="1300" kern="1200">
        <a:solidFill>
          <a:schemeClr val="tx1"/>
        </a:solidFill>
        <a:latin typeface="+mn-lt"/>
        <a:ea typeface="+mn-ea"/>
        <a:cs typeface="+mn-cs"/>
      </a:defRPr>
    </a:lvl8pPr>
    <a:lvl9pPr marL="3656788" algn="l" defTabSz="91419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a:t>
            </a:fld>
            <a:endParaRPr lang="zh-CN" altLang="en-US"/>
          </a:p>
        </p:txBody>
      </p:sp>
    </p:spTree>
    <p:extLst>
      <p:ext uri="{BB962C8B-B14F-4D97-AF65-F5344CB8AC3E}">
        <p14:creationId xmlns:p14="http://schemas.microsoft.com/office/powerpoint/2010/main" val="36788234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0880206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7555860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41947870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2556244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24532230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30</a:t>
            </a:fld>
            <a:endParaRPr lang="zh-CN" altLang="en-US"/>
          </a:p>
        </p:txBody>
      </p:sp>
    </p:spTree>
    <p:extLst>
      <p:ext uri="{BB962C8B-B14F-4D97-AF65-F5344CB8AC3E}">
        <p14:creationId xmlns:p14="http://schemas.microsoft.com/office/powerpoint/2010/main" val="23895545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pPr/>
              <a:t>2</a:t>
            </a:fld>
            <a:endParaRPr lang="zh-CN" altLang="en-US"/>
          </a:p>
        </p:txBody>
      </p:sp>
    </p:spTree>
    <p:extLst>
      <p:ext uri="{BB962C8B-B14F-4D97-AF65-F5344CB8AC3E}">
        <p14:creationId xmlns:p14="http://schemas.microsoft.com/office/powerpoint/2010/main" val="3199568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pPr/>
              <a:t>4</a:t>
            </a:fld>
            <a:endParaRPr lang="en-GB"/>
          </a:p>
        </p:txBody>
      </p:sp>
    </p:spTree>
    <p:extLst>
      <p:ext uri="{BB962C8B-B14F-4D97-AF65-F5344CB8AC3E}">
        <p14:creationId xmlns:p14="http://schemas.microsoft.com/office/powerpoint/2010/main" val="14936090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6B02EC-97C0-4E19-AA45-E904FCC1D11E}" type="slidenum">
              <a:rPr lang="en-GB" smtClean="0"/>
              <a:pPr/>
              <a:t>13</a:t>
            </a:fld>
            <a:endParaRPr lang="en-GB"/>
          </a:p>
        </p:txBody>
      </p:sp>
    </p:spTree>
    <p:extLst>
      <p:ext uri="{BB962C8B-B14F-4D97-AF65-F5344CB8AC3E}">
        <p14:creationId xmlns:p14="http://schemas.microsoft.com/office/powerpoint/2010/main" val="19260225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pPr/>
              <a:t>14</a:t>
            </a:fld>
            <a:endParaRPr lang="zh-CN" altLang="en-US"/>
          </a:p>
        </p:txBody>
      </p:sp>
    </p:spTree>
    <p:extLst>
      <p:ext uri="{BB962C8B-B14F-4D97-AF65-F5344CB8AC3E}">
        <p14:creationId xmlns:p14="http://schemas.microsoft.com/office/powerpoint/2010/main" val="1580643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07390C9-E209-452A-AF2C-23D0DB5DF8D6}" type="slidenum">
              <a:rPr lang="zh-CN" altLang="en-US" smtClean="0"/>
              <a:pPr/>
              <a:t>19</a:t>
            </a:fld>
            <a:endParaRPr lang="zh-CN" altLang="en-US"/>
          </a:p>
        </p:txBody>
      </p:sp>
    </p:spTree>
    <p:extLst>
      <p:ext uri="{BB962C8B-B14F-4D97-AF65-F5344CB8AC3E}">
        <p14:creationId xmlns:p14="http://schemas.microsoft.com/office/powerpoint/2010/main" val="7648795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3001012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5454139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extLst>
      <p:ext uri="{BB962C8B-B14F-4D97-AF65-F5344CB8AC3E}">
        <p14:creationId xmlns:p14="http://schemas.microsoft.com/office/powerpoint/2010/main" val="921822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 name="矩形 1"/>
          <p:cNvSpPr/>
          <p:nvPr userDrawn="1"/>
        </p:nvSpPr>
        <p:spPr>
          <a:xfrm>
            <a:off x="354" y="361635"/>
            <a:ext cx="225016" cy="5866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6434" tIns="48217" rIns="96434" bIns="48217" rtlCol="0" anchor="ctr"/>
          <a:lstStyle/>
          <a:p>
            <a:pPr algn="ctr" defTabSz="964278"/>
            <a:endParaRPr lang="zh-CN" altLang="en-US" sz="1969">
              <a:solidFill>
                <a:srgbClr val="E7E6E6">
                  <a:lumMod val="50000"/>
                </a:srgbClr>
              </a:solidFill>
              <a:cs typeface="+mn-ea"/>
              <a:sym typeface="+mn-lt"/>
            </a:endParaRPr>
          </a:p>
        </p:txBody>
      </p:sp>
    </p:spTree>
    <p:extLst>
      <p:ext uri="{BB962C8B-B14F-4D97-AF65-F5344CB8AC3E}">
        <p14:creationId xmlns:p14="http://schemas.microsoft.com/office/powerpoint/2010/main" val="41060454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377426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blank">
  <p:cSld name="空白">
    <p:spTree>
      <p:nvGrpSpPr>
        <p:cNvPr id="1" name=""/>
        <p:cNvGrpSpPr/>
        <p:nvPr/>
      </p:nvGrpSpPr>
      <p:grpSpPr>
        <a:xfrm>
          <a:off x="0" y="0"/>
          <a:ext cx="0" cy="0"/>
          <a:chOff x="0" y="0"/>
          <a:chExt cx="0" cy="0"/>
        </a:xfrm>
      </p:grpSpPr>
      <p:sp>
        <p:nvSpPr>
          <p:cNvPr id="2" name="KSO_FD"/>
          <p:cNvSpPr>
            <a:spLocks noGrp="1"/>
          </p:cNvSpPr>
          <p:nvPr>
            <p:ph type="dt" sz="half" idx="10"/>
          </p:nvPr>
        </p:nvSpPr>
        <p:spPr/>
        <p:txBody>
          <a:bodyPr/>
          <a:lstStyle/>
          <a:p>
            <a:fld id="{688D9A3C-EDB8-47A7-A89F-8B39791795A3}" type="datetimeFigureOut">
              <a:rPr lang="zh-CN" altLang="en-US" smtClean="0"/>
              <a:pPr/>
              <a:t>2018/8/5</a:t>
            </a:fld>
            <a:endParaRPr lang="zh-CN" altLang="en-US"/>
          </a:p>
        </p:txBody>
      </p:sp>
      <p:sp>
        <p:nvSpPr>
          <p:cNvPr id="3" name="KSO_FT"/>
          <p:cNvSpPr>
            <a:spLocks noGrp="1"/>
          </p:cNvSpPr>
          <p:nvPr>
            <p:ph type="ftr" sz="quarter" idx="11"/>
          </p:nvPr>
        </p:nvSpPr>
        <p:spPr/>
        <p:txBody>
          <a:bodyPr/>
          <a:lstStyle/>
          <a:p>
            <a:endParaRPr lang="zh-CN" altLang="en-US"/>
          </a:p>
        </p:txBody>
      </p:sp>
      <p:sp>
        <p:nvSpPr>
          <p:cNvPr id="4" name="KSO_FN"/>
          <p:cNvSpPr>
            <a:spLocks noGrp="1"/>
          </p:cNvSpPr>
          <p:nvPr>
            <p:ph type="sldNum" sz="quarter" idx="12"/>
          </p:nvPr>
        </p:nvSpPr>
        <p:spPr/>
        <p:txBody>
          <a:bodyPr/>
          <a:lstStyle/>
          <a:p>
            <a:fld id="{7C07C4AA-064A-47A7-A070-FE09BE2412E6}" type="slidenum">
              <a:rPr lang="zh-CN" altLang="en-US" smtClean="0"/>
              <a:pPr/>
              <a:t>‹#›</a:t>
            </a:fld>
            <a:endParaRPr lang="zh-CN" altLang="en-US"/>
          </a:p>
        </p:txBody>
      </p:sp>
    </p:spTree>
    <p:extLst>
      <p:ext uri="{BB962C8B-B14F-4D97-AF65-F5344CB8AC3E}">
        <p14:creationId xmlns:p14="http://schemas.microsoft.com/office/powerpoint/2010/main" val="83555345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43A93E93-166D-47F5-9EF1-ACEABE24AEEA}" type="datetimeFigureOut">
              <a:rPr lang="zh-CN" altLang="en-US" smtClean="0"/>
              <a:pPr/>
              <a:t>2018/8/5</a:t>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118D5ACA-62CA-46DB-AD6B-12EDD6D51A23}" type="slidenum">
              <a:rPr lang="zh-CN" altLang="en-US" smtClean="0"/>
              <a:pPr/>
              <a:t>‹#›</a:t>
            </a:fld>
            <a:endParaRPr lang="zh-CN" altLang="en-US"/>
          </a:p>
        </p:txBody>
      </p:sp>
    </p:spTree>
    <p:extLst>
      <p:ext uri="{BB962C8B-B14F-4D97-AF65-F5344CB8AC3E}">
        <p14:creationId xmlns:p14="http://schemas.microsoft.com/office/powerpoint/2010/main" val="278975340"/>
      </p:ext>
    </p:extLst>
  </p:cSld>
  <p:clrMap bg1="lt1" tx1="dk1" bg2="lt2" tx2="dk2" accent1="accent1" accent2="accent2" accent3="accent3" accent4="accent4" accent5="accent5" accent6="accent6" hlink="hlink" folHlink="folHlink"/>
  <p:sldLayoutIdLst>
    <p:sldLayoutId id="2147483960" r:id="rId1"/>
    <p:sldLayoutId id="2147483963" r:id="rId2"/>
    <p:sldLayoutId id="2147483964"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10" Type="http://schemas.openxmlformats.org/officeDocument/2006/relationships/notesSlide" Target="../notesSlides/notesSlide2.xml"/><Relationship Id="rId4" Type="http://schemas.openxmlformats.org/officeDocument/2006/relationships/tags" Target="../tags/tag5.xml"/><Relationship Id="rId9"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45.png"/><Relationship Id="rId5" Type="http://schemas.microsoft.com/office/2007/relationships/hdphoto" Target="../media/hdphoto2.wdp"/><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45.png"/><Relationship Id="rId5" Type="http://schemas.microsoft.com/office/2007/relationships/hdphoto" Target="../media/hdphoto3.wdp"/><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3.png"/><Relationship Id="rId5" Type="http://schemas.microsoft.com/office/2007/relationships/hdphoto" Target="../media/hdphoto4.wdp"/><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56.png"/><Relationship Id="rId5" Type="http://schemas.microsoft.com/office/2007/relationships/hdphoto" Target="../media/hdphoto5.wdp"/><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file:///C:\Users\Administrator\Desktop\12\sequence-2.mpeg" TargetMode="External"/><Relationship Id="rId1" Type="http://schemas.openxmlformats.org/officeDocument/2006/relationships/video" Target="file:///C:\Users\Administrator\Desktop\12\sequence-1.mpeg" TargetMode="External"/><Relationship Id="rId5" Type="http://schemas.openxmlformats.org/officeDocument/2006/relationships/image" Target="../media/image59.png"/><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png"/><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259"/>
          <p:cNvSpPr>
            <a:spLocks noChangeArrowheads="1"/>
          </p:cNvSpPr>
          <p:nvPr/>
        </p:nvSpPr>
        <p:spPr bwMode="auto">
          <a:xfrm>
            <a:off x="4733721" y="3521609"/>
            <a:ext cx="788485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4000" cap="all" dirty="0">
                <a:latin typeface="方正正准黑简体" panose="02000000000000000000" pitchFamily="2" charset="-122"/>
                <a:ea typeface="方正正准黑简体" panose="02000000000000000000" pitchFamily="2" charset="-122"/>
                <a:cs typeface="Arial" panose="020B0604020202020204" pitchFamily="34" charset="0"/>
              </a:rPr>
              <a:t>——</a:t>
            </a:r>
            <a:r>
              <a:rPr lang="zh-CN" altLang="en-US" sz="4000" cap="all" dirty="0">
                <a:latin typeface="方正正准黑简体" panose="02000000000000000000" pitchFamily="2" charset="-122"/>
                <a:ea typeface="方正正准黑简体" panose="02000000000000000000" pitchFamily="2" charset="-122"/>
                <a:cs typeface="Arial" panose="020B0604020202020204" pitchFamily="34" charset="0"/>
              </a:rPr>
              <a:t>滑阀稳态液动力分析</a:t>
            </a:r>
          </a:p>
        </p:txBody>
      </p:sp>
      <p:sp>
        <p:nvSpPr>
          <p:cNvPr id="19" name="矩形 259"/>
          <p:cNvSpPr>
            <a:spLocks noChangeArrowheads="1"/>
          </p:cNvSpPr>
          <p:nvPr/>
        </p:nvSpPr>
        <p:spPr bwMode="auto">
          <a:xfrm>
            <a:off x="4493543" y="4402800"/>
            <a:ext cx="4571942" cy="63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1600" cap="all" dirty="0">
                <a:cs typeface="Arial" panose="020B0604020202020204" pitchFamily="34" charset="0"/>
              </a:rPr>
              <a:t>|</a:t>
            </a:r>
            <a:r>
              <a:rPr lang="zh-CN" altLang="en-US" sz="1600" cap="all" dirty="0">
                <a:cs typeface="Arial" panose="020B0604020202020204" pitchFamily="34" charset="0"/>
              </a:rPr>
              <a:t>小组成员：朱可，徐铃辉，胡惠兵</a:t>
            </a:r>
            <a:endParaRPr lang="en-US" altLang="zh-CN" sz="1600" cap="all" dirty="0">
              <a:cs typeface="Arial" panose="020B0604020202020204" pitchFamily="34" charset="0"/>
            </a:endParaRPr>
          </a:p>
          <a:p>
            <a:pPr>
              <a:buNone/>
            </a:pPr>
            <a:r>
              <a:rPr lang="en-US" altLang="zh-CN" sz="1600" cap="all" dirty="0">
                <a:cs typeface="Arial" panose="020B0604020202020204" pitchFamily="34" charset="0"/>
              </a:rPr>
              <a:t>|</a:t>
            </a:r>
            <a:r>
              <a:rPr lang="zh-CN" altLang="en-US" sz="1600" cap="all" dirty="0">
                <a:cs typeface="Arial" panose="020B0604020202020204" pitchFamily="34" charset="0"/>
              </a:rPr>
              <a:t>展示时间：</a:t>
            </a:r>
            <a:r>
              <a:rPr lang="en-US" altLang="zh-CN" sz="1600" cap="all" dirty="0">
                <a:cs typeface="Arial" panose="020B0604020202020204" pitchFamily="34" charset="0"/>
              </a:rPr>
              <a:t>2018</a:t>
            </a:r>
            <a:r>
              <a:rPr lang="zh-CN" altLang="en-US" sz="1600" cap="all" dirty="0">
                <a:cs typeface="Arial" panose="020B0604020202020204" pitchFamily="34" charset="0"/>
              </a:rPr>
              <a:t>年</a:t>
            </a:r>
            <a:r>
              <a:rPr lang="en-US" altLang="zh-CN" sz="1600" cap="all" dirty="0">
                <a:cs typeface="Arial" panose="020B0604020202020204" pitchFamily="34" charset="0"/>
              </a:rPr>
              <a:t>1</a:t>
            </a:r>
            <a:r>
              <a:rPr lang="zh-CN" altLang="en-US" sz="1600" cap="all" dirty="0">
                <a:cs typeface="Arial" panose="020B0604020202020204" pitchFamily="34" charset="0"/>
              </a:rPr>
              <a:t>月</a:t>
            </a:r>
            <a:r>
              <a:rPr lang="en-US" altLang="zh-CN" sz="1600" cap="all" dirty="0">
                <a:cs typeface="Arial" panose="020B0604020202020204" pitchFamily="34" charset="0"/>
              </a:rPr>
              <a:t>15</a:t>
            </a:r>
            <a:r>
              <a:rPr lang="zh-CN" altLang="en-US" sz="1600" cap="all" dirty="0">
                <a:cs typeface="Arial" panose="020B0604020202020204" pitchFamily="34" charset="0"/>
              </a:rPr>
              <a:t>日</a:t>
            </a:r>
          </a:p>
        </p:txBody>
      </p:sp>
      <p:sp>
        <p:nvSpPr>
          <p:cNvPr id="7" name="矩形 259"/>
          <p:cNvSpPr>
            <a:spLocks noChangeArrowheads="1"/>
          </p:cNvSpPr>
          <p:nvPr/>
        </p:nvSpPr>
        <p:spPr bwMode="auto">
          <a:xfrm>
            <a:off x="4341143" y="1240061"/>
            <a:ext cx="2592287"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8000" cap="all" dirty="0">
                <a:latin typeface="Arial" panose="020B0604020202020204" pitchFamily="34" charset="0"/>
                <a:ea typeface="方正正准黑简体" panose="02000000000000000000" pitchFamily="2" charset="-122"/>
                <a:cs typeface="Arial" panose="020B0604020202020204" pitchFamily="34" charset="0"/>
              </a:rPr>
              <a:t>2018</a:t>
            </a:r>
            <a:endParaRPr lang="zh-CN" altLang="en-US" sz="8000" cap="all" dirty="0">
              <a:latin typeface="Arial" panose="020B0604020202020204" pitchFamily="34" charset="0"/>
              <a:ea typeface="方正正准黑简体" panose="02000000000000000000" pitchFamily="2" charset="-122"/>
              <a:cs typeface="Arial" panose="020B0604020202020204" pitchFamily="34" charset="0"/>
            </a:endParaRPr>
          </a:p>
        </p:txBody>
      </p:sp>
      <p:sp>
        <p:nvSpPr>
          <p:cNvPr id="6" name="矩形 259">
            <a:extLst>
              <a:ext uri="{FF2B5EF4-FFF2-40B4-BE49-F238E27FC236}">
                <a16:creationId xmlns:a16="http://schemas.microsoft.com/office/drawing/2014/main" id="{D14A0C0A-A1F9-49E9-922E-FE3B7A8E2E9B}"/>
              </a:ext>
            </a:extLst>
          </p:cNvPr>
          <p:cNvSpPr>
            <a:spLocks noChangeArrowheads="1"/>
          </p:cNvSpPr>
          <p:nvPr/>
        </p:nvSpPr>
        <p:spPr bwMode="auto">
          <a:xfrm>
            <a:off x="4493543" y="2581806"/>
            <a:ext cx="7884851"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6000" cap="all" dirty="0">
                <a:latin typeface="方正正准黑简体" panose="02000000000000000000" pitchFamily="2" charset="-122"/>
                <a:ea typeface="方正正准黑简体" panose="02000000000000000000" pitchFamily="2" charset="-122"/>
                <a:cs typeface="Arial" panose="020B0604020202020204" pitchFamily="34" charset="0"/>
              </a:rPr>
              <a:t>流场分析案例展示</a:t>
            </a:r>
          </a:p>
        </p:txBody>
      </p:sp>
      <p:sp>
        <p:nvSpPr>
          <p:cNvPr id="8" name="Freeform 6">
            <a:extLst>
              <a:ext uri="{FF2B5EF4-FFF2-40B4-BE49-F238E27FC236}">
                <a16:creationId xmlns:a16="http://schemas.microsoft.com/office/drawing/2014/main" id="{94496216-A5BA-409D-BA7D-74E7EF575F43}"/>
              </a:ext>
            </a:extLst>
          </p:cNvPr>
          <p:cNvSpPr>
            <a:spLocks/>
          </p:cNvSpPr>
          <p:nvPr/>
        </p:nvSpPr>
        <p:spPr bwMode="auto">
          <a:xfrm>
            <a:off x="-10808" y="5773488"/>
            <a:ext cx="12880367" cy="1459162"/>
          </a:xfrm>
          <a:custGeom>
            <a:avLst/>
            <a:gdLst>
              <a:gd name="T0" fmla="*/ 0 w 5734"/>
              <a:gd name="T1" fmla="*/ 0 h 931"/>
              <a:gd name="T2" fmla="*/ 167 w 5734"/>
              <a:gd name="T3" fmla="*/ 73 h 931"/>
              <a:gd name="T4" fmla="*/ 340 w 5734"/>
              <a:gd name="T5" fmla="*/ 143 h 931"/>
              <a:gd name="T6" fmla="*/ 522 w 5734"/>
              <a:gd name="T7" fmla="*/ 206 h 931"/>
              <a:gd name="T8" fmla="*/ 711 w 5734"/>
              <a:gd name="T9" fmla="*/ 266 h 931"/>
              <a:gd name="T10" fmla="*/ 907 w 5734"/>
              <a:gd name="T11" fmla="*/ 320 h 931"/>
              <a:gd name="T12" fmla="*/ 1109 w 5734"/>
              <a:gd name="T13" fmla="*/ 369 h 931"/>
              <a:gd name="T14" fmla="*/ 1315 w 5734"/>
              <a:gd name="T15" fmla="*/ 415 h 931"/>
              <a:gd name="T16" fmla="*/ 1529 w 5734"/>
              <a:gd name="T17" fmla="*/ 455 h 931"/>
              <a:gd name="T18" fmla="*/ 1746 w 5734"/>
              <a:gd name="T19" fmla="*/ 490 h 931"/>
              <a:gd name="T20" fmla="*/ 1966 w 5734"/>
              <a:gd name="T21" fmla="*/ 520 h 931"/>
              <a:gd name="T22" fmla="*/ 2189 w 5734"/>
              <a:gd name="T23" fmla="*/ 544 h 931"/>
              <a:gd name="T24" fmla="*/ 2416 w 5734"/>
              <a:gd name="T25" fmla="*/ 563 h 931"/>
              <a:gd name="T26" fmla="*/ 2644 w 5734"/>
              <a:gd name="T27" fmla="*/ 579 h 931"/>
              <a:gd name="T28" fmla="*/ 2873 w 5734"/>
              <a:gd name="T29" fmla="*/ 588 h 931"/>
              <a:gd name="T30" fmla="*/ 3104 w 5734"/>
              <a:gd name="T31" fmla="*/ 593 h 931"/>
              <a:gd name="T32" fmla="*/ 3336 w 5734"/>
              <a:gd name="T33" fmla="*/ 591 h 931"/>
              <a:gd name="T34" fmla="*/ 3567 w 5734"/>
              <a:gd name="T35" fmla="*/ 586 h 931"/>
              <a:gd name="T36" fmla="*/ 3798 w 5734"/>
              <a:gd name="T37" fmla="*/ 576 h 931"/>
              <a:gd name="T38" fmla="*/ 4025 w 5734"/>
              <a:gd name="T39" fmla="*/ 560 h 931"/>
              <a:gd name="T40" fmla="*/ 4253 w 5734"/>
              <a:gd name="T41" fmla="*/ 539 h 931"/>
              <a:gd name="T42" fmla="*/ 4477 w 5734"/>
              <a:gd name="T43" fmla="*/ 511 h 931"/>
              <a:gd name="T44" fmla="*/ 4698 w 5734"/>
              <a:gd name="T45" fmla="*/ 479 h 931"/>
              <a:gd name="T46" fmla="*/ 4915 w 5734"/>
              <a:gd name="T47" fmla="*/ 443 h 931"/>
              <a:gd name="T48" fmla="*/ 5127 w 5734"/>
              <a:gd name="T49" fmla="*/ 401 h 931"/>
              <a:gd name="T50" fmla="*/ 5335 w 5734"/>
              <a:gd name="T51" fmla="*/ 352 h 931"/>
              <a:gd name="T52" fmla="*/ 5538 w 5734"/>
              <a:gd name="T53" fmla="*/ 299 h 931"/>
              <a:gd name="T54" fmla="*/ 5734 w 5734"/>
              <a:gd name="T55" fmla="*/ 240 h 931"/>
              <a:gd name="T56" fmla="*/ 5734 w 5734"/>
              <a:gd name="T57" fmla="*/ 931 h 931"/>
              <a:gd name="T58" fmla="*/ 0 w 5734"/>
              <a:gd name="T59" fmla="*/ 931 h 931"/>
              <a:gd name="T60" fmla="*/ 0 w 5734"/>
              <a:gd name="T61" fmla="*/ 0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734" h="931">
                <a:moveTo>
                  <a:pt x="0" y="0"/>
                </a:moveTo>
                <a:lnTo>
                  <a:pt x="167" y="73"/>
                </a:lnTo>
                <a:lnTo>
                  <a:pt x="340" y="143"/>
                </a:lnTo>
                <a:lnTo>
                  <a:pt x="522" y="206"/>
                </a:lnTo>
                <a:lnTo>
                  <a:pt x="711" y="266"/>
                </a:lnTo>
                <a:lnTo>
                  <a:pt x="907" y="320"/>
                </a:lnTo>
                <a:lnTo>
                  <a:pt x="1109" y="369"/>
                </a:lnTo>
                <a:lnTo>
                  <a:pt x="1315" y="415"/>
                </a:lnTo>
                <a:lnTo>
                  <a:pt x="1529" y="455"/>
                </a:lnTo>
                <a:lnTo>
                  <a:pt x="1746" y="490"/>
                </a:lnTo>
                <a:lnTo>
                  <a:pt x="1966" y="520"/>
                </a:lnTo>
                <a:lnTo>
                  <a:pt x="2189" y="544"/>
                </a:lnTo>
                <a:lnTo>
                  <a:pt x="2416" y="563"/>
                </a:lnTo>
                <a:lnTo>
                  <a:pt x="2644" y="579"/>
                </a:lnTo>
                <a:lnTo>
                  <a:pt x="2873" y="588"/>
                </a:lnTo>
                <a:lnTo>
                  <a:pt x="3104" y="593"/>
                </a:lnTo>
                <a:lnTo>
                  <a:pt x="3336" y="591"/>
                </a:lnTo>
                <a:lnTo>
                  <a:pt x="3567" y="586"/>
                </a:lnTo>
                <a:lnTo>
                  <a:pt x="3798" y="576"/>
                </a:lnTo>
                <a:lnTo>
                  <a:pt x="4025" y="560"/>
                </a:lnTo>
                <a:lnTo>
                  <a:pt x="4253" y="539"/>
                </a:lnTo>
                <a:lnTo>
                  <a:pt x="4477" y="511"/>
                </a:lnTo>
                <a:lnTo>
                  <a:pt x="4698" y="479"/>
                </a:lnTo>
                <a:lnTo>
                  <a:pt x="4915" y="443"/>
                </a:lnTo>
                <a:lnTo>
                  <a:pt x="5127" y="401"/>
                </a:lnTo>
                <a:lnTo>
                  <a:pt x="5335" y="352"/>
                </a:lnTo>
                <a:lnTo>
                  <a:pt x="5538" y="299"/>
                </a:lnTo>
                <a:lnTo>
                  <a:pt x="5734" y="240"/>
                </a:lnTo>
                <a:lnTo>
                  <a:pt x="5734" y="931"/>
                </a:lnTo>
                <a:lnTo>
                  <a:pt x="0" y="931"/>
                </a:lnTo>
                <a:lnTo>
                  <a:pt x="0" y="0"/>
                </a:lnTo>
                <a:close/>
              </a:path>
            </a:pathLst>
          </a:custGeom>
          <a:solidFill>
            <a:schemeClr val="accent2"/>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7">
            <a:extLst>
              <a:ext uri="{FF2B5EF4-FFF2-40B4-BE49-F238E27FC236}">
                <a16:creationId xmlns:a16="http://schemas.microsoft.com/office/drawing/2014/main" id="{C4EA581C-7DA8-430E-B0CC-07620E9FF108}"/>
              </a:ext>
            </a:extLst>
          </p:cNvPr>
          <p:cNvSpPr>
            <a:spLocks/>
          </p:cNvSpPr>
          <p:nvPr/>
        </p:nvSpPr>
        <p:spPr bwMode="auto">
          <a:xfrm>
            <a:off x="-10808" y="6105756"/>
            <a:ext cx="12880367" cy="1126893"/>
          </a:xfrm>
          <a:custGeom>
            <a:avLst/>
            <a:gdLst>
              <a:gd name="T0" fmla="*/ 5734 w 5734"/>
              <a:gd name="T1" fmla="*/ 0 h 719"/>
              <a:gd name="T2" fmla="*/ 5734 w 5734"/>
              <a:gd name="T3" fmla="*/ 719 h 719"/>
              <a:gd name="T4" fmla="*/ 0 w 5734"/>
              <a:gd name="T5" fmla="*/ 719 h 719"/>
              <a:gd name="T6" fmla="*/ 0 w 5734"/>
              <a:gd name="T7" fmla="*/ 71 h 719"/>
              <a:gd name="T8" fmla="*/ 230 w 5734"/>
              <a:gd name="T9" fmla="*/ 131 h 719"/>
              <a:gd name="T10" fmla="*/ 459 w 5734"/>
              <a:gd name="T11" fmla="*/ 185 h 719"/>
              <a:gd name="T12" fmla="*/ 690 w 5734"/>
              <a:gd name="T13" fmla="*/ 236 h 719"/>
              <a:gd name="T14" fmla="*/ 921 w 5734"/>
              <a:gd name="T15" fmla="*/ 281 h 719"/>
              <a:gd name="T16" fmla="*/ 1154 w 5734"/>
              <a:gd name="T17" fmla="*/ 323 h 719"/>
              <a:gd name="T18" fmla="*/ 1389 w 5734"/>
              <a:gd name="T19" fmla="*/ 358 h 719"/>
              <a:gd name="T20" fmla="*/ 1627 w 5734"/>
              <a:gd name="T21" fmla="*/ 390 h 719"/>
              <a:gd name="T22" fmla="*/ 1865 w 5734"/>
              <a:gd name="T23" fmla="*/ 416 h 719"/>
              <a:gd name="T24" fmla="*/ 2105 w 5734"/>
              <a:gd name="T25" fmla="*/ 435 h 719"/>
              <a:gd name="T26" fmla="*/ 2348 w 5734"/>
              <a:gd name="T27" fmla="*/ 449 h 719"/>
              <a:gd name="T28" fmla="*/ 2593 w 5734"/>
              <a:gd name="T29" fmla="*/ 456 h 719"/>
              <a:gd name="T30" fmla="*/ 2842 w 5734"/>
              <a:gd name="T31" fmla="*/ 456 h 719"/>
              <a:gd name="T32" fmla="*/ 3094 w 5734"/>
              <a:gd name="T33" fmla="*/ 451 h 719"/>
              <a:gd name="T34" fmla="*/ 3348 w 5734"/>
              <a:gd name="T35" fmla="*/ 439 h 719"/>
              <a:gd name="T36" fmla="*/ 3605 w 5734"/>
              <a:gd name="T37" fmla="*/ 420 h 719"/>
              <a:gd name="T38" fmla="*/ 3868 w 5734"/>
              <a:gd name="T39" fmla="*/ 393 h 719"/>
              <a:gd name="T40" fmla="*/ 4132 w 5734"/>
              <a:gd name="T41" fmla="*/ 358 h 719"/>
              <a:gd name="T42" fmla="*/ 4402 w 5734"/>
              <a:gd name="T43" fmla="*/ 316 h 719"/>
              <a:gd name="T44" fmla="*/ 4675 w 5734"/>
              <a:gd name="T45" fmla="*/ 266 h 719"/>
              <a:gd name="T46" fmla="*/ 4953 w 5734"/>
              <a:gd name="T47" fmla="*/ 208 h 719"/>
              <a:gd name="T48" fmla="*/ 5235 w 5734"/>
              <a:gd name="T49" fmla="*/ 141 h 719"/>
              <a:gd name="T50" fmla="*/ 5349 w 5734"/>
              <a:gd name="T51" fmla="*/ 113 h 719"/>
              <a:gd name="T52" fmla="*/ 5456 w 5734"/>
              <a:gd name="T53" fmla="*/ 85 h 719"/>
              <a:gd name="T54" fmla="*/ 5556 w 5734"/>
              <a:gd name="T55" fmla="*/ 57 h 719"/>
              <a:gd name="T56" fmla="*/ 5648 w 5734"/>
              <a:gd name="T57" fmla="*/ 29 h 719"/>
              <a:gd name="T58" fmla="*/ 5734 w 5734"/>
              <a:gd name="T59"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34" h="719">
                <a:moveTo>
                  <a:pt x="5734" y="0"/>
                </a:moveTo>
                <a:lnTo>
                  <a:pt x="5734" y="719"/>
                </a:lnTo>
                <a:lnTo>
                  <a:pt x="0" y="719"/>
                </a:lnTo>
                <a:lnTo>
                  <a:pt x="0" y="71"/>
                </a:lnTo>
                <a:lnTo>
                  <a:pt x="230" y="131"/>
                </a:lnTo>
                <a:lnTo>
                  <a:pt x="459" y="185"/>
                </a:lnTo>
                <a:lnTo>
                  <a:pt x="690" y="236"/>
                </a:lnTo>
                <a:lnTo>
                  <a:pt x="921" y="281"/>
                </a:lnTo>
                <a:lnTo>
                  <a:pt x="1154" y="323"/>
                </a:lnTo>
                <a:lnTo>
                  <a:pt x="1389" y="358"/>
                </a:lnTo>
                <a:lnTo>
                  <a:pt x="1627" y="390"/>
                </a:lnTo>
                <a:lnTo>
                  <a:pt x="1865" y="416"/>
                </a:lnTo>
                <a:lnTo>
                  <a:pt x="2105" y="435"/>
                </a:lnTo>
                <a:lnTo>
                  <a:pt x="2348" y="449"/>
                </a:lnTo>
                <a:lnTo>
                  <a:pt x="2593" y="456"/>
                </a:lnTo>
                <a:lnTo>
                  <a:pt x="2842" y="456"/>
                </a:lnTo>
                <a:lnTo>
                  <a:pt x="3094" y="451"/>
                </a:lnTo>
                <a:lnTo>
                  <a:pt x="3348" y="439"/>
                </a:lnTo>
                <a:lnTo>
                  <a:pt x="3605" y="420"/>
                </a:lnTo>
                <a:lnTo>
                  <a:pt x="3868" y="393"/>
                </a:lnTo>
                <a:lnTo>
                  <a:pt x="4132" y="358"/>
                </a:lnTo>
                <a:lnTo>
                  <a:pt x="4402" y="316"/>
                </a:lnTo>
                <a:lnTo>
                  <a:pt x="4675" y="266"/>
                </a:lnTo>
                <a:lnTo>
                  <a:pt x="4953" y="208"/>
                </a:lnTo>
                <a:lnTo>
                  <a:pt x="5235" y="141"/>
                </a:lnTo>
                <a:lnTo>
                  <a:pt x="5349" y="113"/>
                </a:lnTo>
                <a:lnTo>
                  <a:pt x="5456" y="85"/>
                </a:lnTo>
                <a:lnTo>
                  <a:pt x="5556" y="57"/>
                </a:lnTo>
                <a:lnTo>
                  <a:pt x="5648" y="29"/>
                </a:lnTo>
                <a:lnTo>
                  <a:pt x="5734" y="0"/>
                </a:lnTo>
                <a:close/>
              </a:path>
            </a:pathLst>
          </a:custGeom>
          <a:solidFill>
            <a:schemeClr val="accent1"/>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430764854"/>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
          <p:cNvGrpSpPr>
            <a:grpSpLocks noChangeAspect="1"/>
          </p:cNvGrpSpPr>
          <p:nvPr/>
        </p:nvGrpSpPr>
        <p:grpSpPr bwMode="auto">
          <a:xfrm>
            <a:off x="374516" y="3521694"/>
            <a:ext cx="9142606" cy="1405366"/>
            <a:chOff x="729" y="646"/>
            <a:chExt cx="2989" cy="742"/>
          </a:xfrm>
        </p:grpSpPr>
        <p:sp>
          <p:nvSpPr>
            <p:cNvPr id="37" name="Freeform 5"/>
            <p:cNvSpPr>
              <a:spLocks/>
            </p:cNvSpPr>
            <p:nvPr/>
          </p:nvSpPr>
          <p:spPr bwMode="auto">
            <a:xfrm>
              <a:off x="729" y="677"/>
              <a:ext cx="299" cy="711"/>
            </a:xfrm>
            <a:custGeom>
              <a:avLst/>
              <a:gdLst>
                <a:gd name="T0" fmla="*/ 304 w 395"/>
                <a:gd name="T1" fmla="*/ 283 h 298"/>
                <a:gd name="T2" fmla="*/ 274 w 395"/>
                <a:gd name="T3" fmla="*/ 298 h 298"/>
                <a:gd name="T4" fmla="*/ 13 w 395"/>
                <a:gd name="T5" fmla="*/ 298 h 298"/>
                <a:gd name="T6" fmla="*/ 6 w 395"/>
                <a:gd name="T7" fmla="*/ 283 h 298"/>
                <a:gd name="T8" fmla="*/ 92 w 395"/>
                <a:gd name="T9" fmla="*/ 164 h 298"/>
                <a:gd name="T10" fmla="*/ 92 w 395"/>
                <a:gd name="T11" fmla="*/ 134 h 298"/>
                <a:gd name="T12" fmla="*/ 6 w 395"/>
                <a:gd name="T13" fmla="*/ 15 h 298"/>
                <a:gd name="T14" fmla="*/ 13 w 395"/>
                <a:gd name="T15" fmla="*/ 0 h 298"/>
                <a:gd name="T16" fmla="*/ 274 w 395"/>
                <a:gd name="T17" fmla="*/ 0 h 298"/>
                <a:gd name="T18" fmla="*/ 304 w 395"/>
                <a:gd name="T19" fmla="*/ 15 h 298"/>
                <a:gd name="T20" fmla="*/ 390 w 395"/>
                <a:gd name="T21" fmla="*/ 134 h 298"/>
                <a:gd name="T22" fmla="*/ 390 w 395"/>
                <a:gd name="T23" fmla="*/ 164 h 298"/>
                <a:gd name="T24" fmla="*/ 304 w 395"/>
                <a:gd name="T25" fmla="*/ 283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5" h="298">
                  <a:moveTo>
                    <a:pt x="304" y="283"/>
                  </a:moveTo>
                  <a:cubicBezTo>
                    <a:pt x="298" y="291"/>
                    <a:pt x="285" y="298"/>
                    <a:pt x="274" y="298"/>
                  </a:cubicBezTo>
                  <a:cubicBezTo>
                    <a:pt x="13" y="298"/>
                    <a:pt x="13" y="298"/>
                    <a:pt x="13" y="298"/>
                  </a:cubicBezTo>
                  <a:cubicBezTo>
                    <a:pt x="3" y="298"/>
                    <a:pt x="0" y="291"/>
                    <a:pt x="6" y="283"/>
                  </a:cubicBezTo>
                  <a:cubicBezTo>
                    <a:pt x="92" y="164"/>
                    <a:pt x="92" y="164"/>
                    <a:pt x="92" y="164"/>
                  </a:cubicBezTo>
                  <a:cubicBezTo>
                    <a:pt x="97" y="156"/>
                    <a:pt x="97" y="142"/>
                    <a:pt x="92" y="134"/>
                  </a:cubicBezTo>
                  <a:cubicBezTo>
                    <a:pt x="6" y="15"/>
                    <a:pt x="6" y="15"/>
                    <a:pt x="6" y="15"/>
                  </a:cubicBezTo>
                  <a:cubicBezTo>
                    <a:pt x="0" y="7"/>
                    <a:pt x="3" y="0"/>
                    <a:pt x="13" y="0"/>
                  </a:cubicBezTo>
                  <a:cubicBezTo>
                    <a:pt x="274" y="0"/>
                    <a:pt x="274" y="0"/>
                    <a:pt x="274" y="0"/>
                  </a:cubicBezTo>
                  <a:cubicBezTo>
                    <a:pt x="285" y="0"/>
                    <a:pt x="298" y="7"/>
                    <a:pt x="304" y="15"/>
                  </a:cubicBezTo>
                  <a:cubicBezTo>
                    <a:pt x="390" y="134"/>
                    <a:pt x="390" y="134"/>
                    <a:pt x="390" y="134"/>
                  </a:cubicBezTo>
                  <a:cubicBezTo>
                    <a:pt x="395" y="142"/>
                    <a:pt x="395" y="156"/>
                    <a:pt x="390" y="164"/>
                  </a:cubicBezTo>
                  <a:lnTo>
                    <a:pt x="304" y="283"/>
                  </a:lnTo>
                  <a:close/>
                </a:path>
              </a:pathLst>
            </a:custGeom>
            <a:solidFill>
              <a:schemeClr val="accent1"/>
            </a:solidFill>
            <a:ln w="19050">
              <a:solidFill>
                <a:schemeClr val="bg1"/>
              </a:solidFill>
              <a:round/>
              <a:headEnd/>
              <a:tailEnd/>
            </a:ln>
            <a:extLst/>
          </p:spPr>
          <p:txBody>
            <a:bodyPr vert="horz" wrap="square" lIns="83748" tIns="41874" rIns="83748" bIns="41874" numCol="1" anchor="t" anchorCtr="0" compatLnSpc="1">
              <a:prstTxWarp prst="textNoShape">
                <a:avLst/>
              </a:prstTxWarp>
            </a:bodyPr>
            <a:lstStyle/>
            <a:p>
              <a:pPr algn="just">
                <a:lnSpc>
                  <a:spcPct val="120000"/>
                </a:lnSpc>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Freeform 7"/>
            <p:cNvSpPr>
              <a:spLocks/>
            </p:cNvSpPr>
            <p:nvPr/>
          </p:nvSpPr>
          <p:spPr bwMode="auto">
            <a:xfrm>
              <a:off x="2053" y="646"/>
              <a:ext cx="325" cy="711"/>
            </a:xfrm>
            <a:custGeom>
              <a:avLst/>
              <a:gdLst>
                <a:gd name="T0" fmla="*/ 304 w 396"/>
                <a:gd name="T1" fmla="*/ 283 h 298"/>
                <a:gd name="T2" fmla="*/ 275 w 396"/>
                <a:gd name="T3" fmla="*/ 298 h 298"/>
                <a:gd name="T4" fmla="*/ 14 w 396"/>
                <a:gd name="T5" fmla="*/ 298 h 298"/>
                <a:gd name="T6" fmla="*/ 6 w 396"/>
                <a:gd name="T7" fmla="*/ 283 h 298"/>
                <a:gd name="T8" fmla="*/ 92 w 396"/>
                <a:gd name="T9" fmla="*/ 164 h 298"/>
                <a:gd name="T10" fmla="*/ 92 w 396"/>
                <a:gd name="T11" fmla="*/ 134 h 298"/>
                <a:gd name="T12" fmla="*/ 6 w 396"/>
                <a:gd name="T13" fmla="*/ 15 h 298"/>
                <a:gd name="T14" fmla="*/ 14 w 396"/>
                <a:gd name="T15" fmla="*/ 0 h 298"/>
                <a:gd name="T16" fmla="*/ 275 w 396"/>
                <a:gd name="T17" fmla="*/ 0 h 298"/>
                <a:gd name="T18" fmla="*/ 304 w 396"/>
                <a:gd name="T19" fmla="*/ 15 h 298"/>
                <a:gd name="T20" fmla="*/ 390 w 396"/>
                <a:gd name="T21" fmla="*/ 134 h 298"/>
                <a:gd name="T22" fmla="*/ 390 w 396"/>
                <a:gd name="T23" fmla="*/ 164 h 298"/>
                <a:gd name="T24" fmla="*/ 304 w 396"/>
                <a:gd name="T25" fmla="*/ 283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6" h="298">
                  <a:moveTo>
                    <a:pt x="304" y="283"/>
                  </a:moveTo>
                  <a:cubicBezTo>
                    <a:pt x="298" y="291"/>
                    <a:pt x="285" y="298"/>
                    <a:pt x="275" y="298"/>
                  </a:cubicBezTo>
                  <a:cubicBezTo>
                    <a:pt x="14" y="298"/>
                    <a:pt x="14" y="298"/>
                    <a:pt x="14" y="298"/>
                  </a:cubicBezTo>
                  <a:cubicBezTo>
                    <a:pt x="4" y="298"/>
                    <a:pt x="0" y="291"/>
                    <a:pt x="6" y="283"/>
                  </a:cubicBezTo>
                  <a:cubicBezTo>
                    <a:pt x="92" y="164"/>
                    <a:pt x="92" y="164"/>
                    <a:pt x="92" y="164"/>
                  </a:cubicBezTo>
                  <a:cubicBezTo>
                    <a:pt x="98" y="156"/>
                    <a:pt x="98" y="142"/>
                    <a:pt x="92" y="134"/>
                  </a:cubicBezTo>
                  <a:cubicBezTo>
                    <a:pt x="6" y="15"/>
                    <a:pt x="6" y="15"/>
                    <a:pt x="6" y="15"/>
                  </a:cubicBezTo>
                  <a:cubicBezTo>
                    <a:pt x="0" y="7"/>
                    <a:pt x="4" y="0"/>
                    <a:pt x="14" y="0"/>
                  </a:cubicBezTo>
                  <a:cubicBezTo>
                    <a:pt x="275" y="0"/>
                    <a:pt x="275" y="0"/>
                    <a:pt x="275" y="0"/>
                  </a:cubicBezTo>
                  <a:cubicBezTo>
                    <a:pt x="285" y="0"/>
                    <a:pt x="298" y="7"/>
                    <a:pt x="304" y="15"/>
                  </a:cubicBezTo>
                  <a:cubicBezTo>
                    <a:pt x="390" y="134"/>
                    <a:pt x="390" y="134"/>
                    <a:pt x="390" y="134"/>
                  </a:cubicBezTo>
                  <a:cubicBezTo>
                    <a:pt x="396" y="142"/>
                    <a:pt x="396" y="156"/>
                    <a:pt x="390" y="164"/>
                  </a:cubicBezTo>
                  <a:lnTo>
                    <a:pt x="304" y="283"/>
                  </a:lnTo>
                  <a:close/>
                </a:path>
              </a:pathLst>
            </a:custGeom>
            <a:solidFill>
              <a:schemeClr val="accent3"/>
            </a:solidFill>
            <a:ln w="19050">
              <a:solidFill>
                <a:schemeClr val="bg1"/>
              </a:solidFill>
              <a:round/>
              <a:headEnd/>
              <a:tailEnd/>
            </a:ln>
            <a:extLst/>
          </p:spPr>
          <p:txBody>
            <a:bodyPr vert="horz" wrap="square" lIns="83748" tIns="41874" rIns="83748" bIns="41874" numCol="1" anchor="t" anchorCtr="0" compatLnSpc="1">
              <a:prstTxWarp prst="textNoShape">
                <a:avLst/>
              </a:prstTxWarp>
            </a:bodyPr>
            <a:lstStyle/>
            <a:p>
              <a:pPr algn="just">
                <a:lnSpc>
                  <a:spcPct val="120000"/>
                </a:lnSpc>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9"/>
            <p:cNvSpPr>
              <a:spLocks/>
            </p:cNvSpPr>
            <p:nvPr/>
          </p:nvSpPr>
          <p:spPr bwMode="auto">
            <a:xfrm>
              <a:off x="3386" y="646"/>
              <a:ext cx="332" cy="711"/>
            </a:xfrm>
            <a:custGeom>
              <a:avLst/>
              <a:gdLst>
                <a:gd name="T0" fmla="*/ 304 w 396"/>
                <a:gd name="T1" fmla="*/ 283 h 298"/>
                <a:gd name="T2" fmla="*/ 275 w 396"/>
                <a:gd name="T3" fmla="*/ 298 h 298"/>
                <a:gd name="T4" fmla="*/ 14 w 396"/>
                <a:gd name="T5" fmla="*/ 298 h 298"/>
                <a:gd name="T6" fmla="*/ 6 w 396"/>
                <a:gd name="T7" fmla="*/ 283 h 298"/>
                <a:gd name="T8" fmla="*/ 92 w 396"/>
                <a:gd name="T9" fmla="*/ 164 h 298"/>
                <a:gd name="T10" fmla="*/ 92 w 396"/>
                <a:gd name="T11" fmla="*/ 134 h 298"/>
                <a:gd name="T12" fmla="*/ 6 w 396"/>
                <a:gd name="T13" fmla="*/ 15 h 298"/>
                <a:gd name="T14" fmla="*/ 14 w 396"/>
                <a:gd name="T15" fmla="*/ 0 h 298"/>
                <a:gd name="T16" fmla="*/ 275 w 396"/>
                <a:gd name="T17" fmla="*/ 0 h 298"/>
                <a:gd name="T18" fmla="*/ 304 w 396"/>
                <a:gd name="T19" fmla="*/ 15 h 298"/>
                <a:gd name="T20" fmla="*/ 390 w 396"/>
                <a:gd name="T21" fmla="*/ 134 h 298"/>
                <a:gd name="T22" fmla="*/ 390 w 396"/>
                <a:gd name="T23" fmla="*/ 164 h 298"/>
                <a:gd name="T24" fmla="*/ 304 w 396"/>
                <a:gd name="T25" fmla="*/ 283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96" h="298">
                  <a:moveTo>
                    <a:pt x="304" y="283"/>
                  </a:moveTo>
                  <a:cubicBezTo>
                    <a:pt x="298" y="291"/>
                    <a:pt x="285" y="298"/>
                    <a:pt x="275" y="298"/>
                  </a:cubicBezTo>
                  <a:cubicBezTo>
                    <a:pt x="14" y="298"/>
                    <a:pt x="14" y="298"/>
                    <a:pt x="14" y="298"/>
                  </a:cubicBezTo>
                  <a:cubicBezTo>
                    <a:pt x="4" y="298"/>
                    <a:pt x="0" y="291"/>
                    <a:pt x="6" y="283"/>
                  </a:cubicBezTo>
                  <a:cubicBezTo>
                    <a:pt x="92" y="164"/>
                    <a:pt x="92" y="164"/>
                    <a:pt x="92" y="164"/>
                  </a:cubicBezTo>
                  <a:cubicBezTo>
                    <a:pt x="98" y="156"/>
                    <a:pt x="98" y="142"/>
                    <a:pt x="92" y="134"/>
                  </a:cubicBezTo>
                  <a:cubicBezTo>
                    <a:pt x="6" y="15"/>
                    <a:pt x="6" y="15"/>
                    <a:pt x="6" y="15"/>
                  </a:cubicBezTo>
                  <a:cubicBezTo>
                    <a:pt x="0" y="7"/>
                    <a:pt x="4" y="0"/>
                    <a:pt x="14" y="0"/>
                  </a:cubicBezTo>
                  <a:cubicBezTo>
                    <a:pt x="275" y="0"/>
                    <a:pt x="275" y="0"/>
                    <a:pt x="275" y="0"/>
                  </a:cubicBezTo>
                  <a:cubicBezTo>
                    <a:pt x="285" y="0"/>
                    <a:pt x="298" y="7"/>
                    <a:pt x="304" y="15"/>
                  </a:cubicBezTo>
                  <a:cubicBezTo>
                    <a:pt x="390" y="134"/>
                    <a:pt x="390" y="134"/>
                    <a:pt x="390" y="134"/>
                  </a:cubicBezTo>
                  <a:cubicBezTo>
                    <a:pt x="396" y="142"/>
                    <a:pt x="396" y="156"/>
                    <a:pt x="390" y="164"/>
                  </a:cubicBezTo>
                  <a:lnTo>
                    <a:pt x="304" y="283"/>
                  </a:lnTo>
                  <a:close/>
                </a:path>
              </a:pathLst>
            </a:custGeom>
            <a:solidFill>
              <a:schemeClr val="accent5"/>
            </a:solidFill>
            <a:ln w="19050">
              <a:solidFill>
                <a:schemeClr val="bg1"/>
              </a:solidFill>
              <a:round/>
              <a:headEnd/>
              <a:tailEnd/>
            </a:ln>
            <a:extLst/>
          </p:spPr>
          <p:txBody>
            <a:bodyPr vert="horz" wrap="square" lIns="83748" tIns="41874" rIns="83748" bIns="41874" numCol="1" anchor="t" anchorCtr="0" compatLnSpc="1">
              <a:prstTxWarp prst="textNoShape">
                <a:avLst/>
              </a:prstTxWarp>
            </a:bodyPr>
            <a:lstStyle/>
            <a:p>
              <a:pPr algn="just">
                <a:lnSpc>
                  <a:spcPct val="120000"/>
                </a:lnSpc>
              </a:pPr>
              <a:endParaRPr lang="en-US" sz="800">
                <a:latin typeface="Arial" panose="020B0604020202020204" pitchFamily="34" charset="0"/>
                <a:ea typeface="微软雅黑" panose="020B0503020204020204" pitchFamily="34" charset="-122"/>
                <a:cs typeface="+mn-ea"/>
                <a:sym typeface="Arial" panose="020B0604020202020204" pitchFamily="34" charset="0"/>
              </a:endParaRPr>
            </a:p>
          </p:txBody>
        </p:sp>
      </p:grpSp>
      <p:cxnSp>
        <p:nvCxnSpPr>
          <p:cNvPr id="47" name="Straight Connector 46"/>
          <p:cNvCxnSpPr/>
          <p:nvPr/>
        </p:nvCxnSpPr>
        <p:spPr>
          <a:xfrm>
            <a:off x="3130228" y="2401700"/>
            <a:ext cx="0" cy="324991"/>
          </a:xfrm>
          <a:prstGeom prst="line">
            <a:avLst/>
          </a:prstGeom>
          <a:ln w="6350">
            <a:solidFill>
              <a:schemeClr val="bg1">
                <a:lumMod val="65000"/>
              </a:schemeClr>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1895696" y="2401700"/>
            <a:ext cx="1234533" cy="0"/>
          </a:xfrm>
          <a:prstGeom prst="line">
            <a:avLst/>
          </a:prstGeom>
          <a:ln w="6350">
            <a:solidFill>
              <a:schemeClr val="bg1">
                <a:lumMod val="65000"/>
              </a:schemeClr>
            </a:solidFill>
            <a:prstDash val="sysDash"/>
            <a:tailEnd type="diamond" w="lg" len="lg"/>
          </a:ln>
        </p:spPr>
        <p:style>
          <a:lnRef idx="1">
            <a:schemeClr val="accent1"/>
          </a:lnRef>
          <a:fillRef idx="0">
            <a:schemeClr val="accent1"/>
          </a:fillRef>
          <a:effectRef idx="0">
            <a:schemeClr val="accent1"/>
          </a:effectRef>
          <a:fontRef idx="minor">
            <a:schemeClr val="tx1"/>
          </a:fontRef>
        </p:style>
      </p:cxnSp>
      <p:sp>
        <p:nvSpPr>
          <p:cNvPr id="51" name="Content Placeholder 2"/>
          <p:cNvSpPr txBox="1">
            <a:spLocks/>
          </p:cNvSpPr>
          <p:nvPr/>
        </p:nvSpPr>
        <p:spPr>
          <a:xfrm>
            <a:off x="812751" y="2244974"/>
            <a:ext cx="939925" cy="492443"/>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spcBef>
                <a:spcPts val="0"/>
              </a:spcBef>
              <a:spcAft>
                <a:spcPts val="0"/>
              </a:spcAft>
            </a:pPr>
            <a:r>
              <a:rPr lang="zh-CN" altLang="en-US" sz="16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求解</a:t>
            </a:r>
            <a:r>
              <a:rPr lang="zh-CN" altLang="en-US" sz="1600" dirty="0"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器</a:t>
            </a:r>
            <a:endParaRPr lang="en-US" altLang="zh-CN" sz="1600" dirty="0"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a:p>
            <a:pPr algn="ctr">
              <a:spcBef>
                <a:spcPts val="0"/>
              </a:spcBef>
              <a:spcAft>
                <a:spcPts val="0"/>
              </a:spcAft>
            </a:pPr>
            <a:endParaRPr lang="zh-CN" altLang="en-US" sz="16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53" name="Straight Connector 52"/>
          <p:cNvCxnSpPr/>
          <p:nvPr/>
        </p:nvCxnSpPr>
        <p:spPr>
          <a:xfrm flipV="1">
            <a:off x="7051548" y="5878809"/>
            <a:ext cx="0" cy="507902"/>
          </a:xfrm>
          <a:prstGeom prst="line">
            <a:avLst/>
          </a:prstGeom>
          <a:ln w="6350">
            <a:solidFill>
              <a:schemeClr val="bg1">
                <a:lumMod val="65000"/>
              </a:schemeClr>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5849494" y="6386711"/>
            <a:ext cx="1234533" cy="0"/>
          </a:xfrm>
          <a:prstGeom prst="line">
            <a:avLst/>
          </a:prstGeom>
          <a:ln w="6350">
            <a:solidFill>
              <a:schemeClr val="bg1">
                <a:lumMod val="65000"/>
              </a:schemeClr>
            </a:solidFill>
            <a:prstDash val="sysDash"/>
            <a:tailEnd type="diamond" w="lg" len="lg"/>
          </a:ln>
        </p:spPr>
        <p:style>
          <a:lnRef idx="1">
            <a:schemeClr val="accent1"/>
          </a:lnRef>
          <a:fillRef idx="0">
            <a:schemeClr val="accent1"/>
          </a:fillRef>
          <a:effectRef idx="0">
            <a:schemeClr val="accent1"/>
          </a:effectRef>
          <a:fontRef idx="minor">
            <a:schemeClr val="tx1"/>
          </a:fontRef>
        </p:style>
      </p:cxnSp>
      <p:sp>
        <p:nvSpPr>
          <p:cNvPr id="57" name="Content Placeholder 2"/>
          <p:cNvSpPr txBox="1">
            <a:spLocks/>
          </p:cNvSpPr>
          <p:nvPr/>
        </p:nvSpPr>
        <p:spPr>
          <a:xfrm>
            <a:off x="4685511" y="6318586"/>
            <a:ext cx="921535" cy="246221"/>
          </a:xfrm>
          <a:prstGeom prst="rect">
            <a:avLst/>
          </a:prstGeom>
        </p:spPr>
        <p:txBody>
          <a:bodyPr vert="horz" wrap="square" lIns="0" tIns="0" rIns="0" bIns="0" rtlCol="0" anchor="t">
            <a:spAutoFit/>
          </a:bodyPr>
          <a:lstStyle>
            <a:lvl1pPr marL="0" indent="0" algn="r" defTabSz="457200" rtl="0" eaLnBrk="1" latinLnBrk="0" hangingPunct="1">
              <a:spcBef>
                <a:spcPct val="20000"/>
              </a:spcBef>
              <a:spcAft>
                <a:spcPts val="600"/>
              </a:spcAft>
              <a:buClr>
                <a:schemeClr val="accent1">
                  <a:lumMod val="75000"/>
                </a:schemeClr>
              </a:buClr>
              <a:buSzPct val="145000"/>
              <a:buFont typeface="Arial"/>
              <a:buNone/>
              <a:defRPr sz="2100" kern="1200" cap="none">
                <a:solidFill>
                  <a:schemeClr val="tx1"/>
                </a:solidFill>
                <a:effectLst/>
                <a:latin typeface="+mn-lt"/>
                <a:ea typeface="+mn-ea"/>
                <a:cs typeface="+mn-cs"/>
              </a:defRPr>
            </a:lvl1pPr>
            <a:lvl2pPr marL="457200" indent="0" algn="ctr" defTabSz="457200" rtl="0" eaLnBrk="1" latinLnBrk="0" hangingPunct="1">
              <a:spcBef>
                <a:spcPct val="20000"/>
              </a:spcBef>
              <a:spcAft>
                <a:spcPts val="600"/>
              </a:spcAft>
              <a:buClr>
                <a:schemeClr val="accent1">
                  <a:lumMod val="75000"/>
                </a:schemeClr>
              </a:buClr>
              <a:buSzPct val="145000"/>
              <a:buFont typeface="Arial"/>
              <a:buNone/>
              <a:defRPr sz="2000" kern="1200" cap="none">
                <a:solidFill>
                  <a:schemeClr val="tx1">
                    <a:tint val="75000"/>
                  </a:schemeClr>
                </a:solidFill>
                <a:effectLst/>
                <a:latin typeface="+mn-lt"/>
                <a:ea typeface="+mn-ea"/>
                <a:cs typeface="+mn-cs"/>
              </a:defRPr>
            </a:lvl2pPr>
            <a:lvl3pPr marL="914400" indent="0" algn="ctr" defTabSz="457200" rtl="0" eaLnBrk="1" latinLnBrk="0" hangingPunct="1">
              <a:spcBef>
                <a:spcPct val="20000"/>
              </a:spcBef>
              <a:spcAft>
                <a:spcPts val="600"/>
              </a:spcAft>
              <a:buClr>
                <a:schemeClr val="accent1">
                  <a:lumMod val="75000"/>
                </a:schemeClr>
              </a:buClr>
              <a:buSzPct val="145000"/>
              <a:buFont typeface="Arial"/>
              <a:buNone/>
              <a:defRPr sz="1800" kern="1200" cap="none">
                <a:solidFill>
                  <a:schemeClr val="tx1">
                    <a:tint val="75000"/>
                  </a:schemeClr>
                </a:solidFill>
                <a:effectLst/>
                <a:latin typeface="+mn-lt"/>
                <a:ea typeface="+mn-ea"/>
                <a:cs typeface="+mn-cs"/>
              </a:defRPr>
            </a:lvl3pPr>
            <a:lvl4pPr marL="1371600" indent="0" algn="ctr" defTabSz="457200" rtl="0" eaLnBrk="1" latinLnBrk="0" hangingPunct="1">
              <a:spcBef>
                <a:spcPct val="20000"/>
              </a:spcBef>
              <a:spcAft>
                <a:spcPts val="600"/>
              </a:spcAft>
              <a:buClr>
                <a:schemeClr val="accent1">
                  <a:lumMod val="75000"/>
                </a:schemeClr>
              </a:buClr>
              <a:buSzPct val="145000"/>
              <a:buFont typeface="Arial"/>
              <a:buNone/>
              <a:defRPr sz="1600" kern="1200" cap="none">
                <a:solidFill>
                  <a:schemeClr val="tx1">
                    <a:tint val="75000"/>
                  </a:schemeClr>
                </a:solidFill>
                <a:effectLst/>
                <a:latin typeface="+mn-lt"/>
                <a:ea typeface="+mn-ea"/>
                <a:cs typeface="+mn-cs"/>
              </a:defRPr>
            </a:lvl4pPr>
            <a:lvl5pPr marL="18288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5pPr>
            <a:lvl6pPr marL="22860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6pPr>
            <a:lvl7pPr marL="27432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7pPr>
            <a:lvl8pPr marL="32004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8pPr>
            <a:lvl9pPr marL="3657600" indent="0" algn="ctr" defTabSz="457200" rtl="0" eaLnBrk="1" latinLnBrk="0" hangingPunct="1">
              <a:spcBef>
                <a:spcPct val="20000"/>
              </a:spcBef>
              <a:spcAft>
                <a:spcPts val="600"/>
              </a:spcAft>
              <a:buClr>
                <a:schemeClr val="accent1">
                  <a:lumMod val="75000"/>
                </a:schemeClr>
              </a:buClr>
              <a:buSzPct val="145000"/>
              <a:buFont typeface="Arial"/>
              <a:buNone/>
              <a:defRPr sz="1400" kern="1200" cap="none">
                <a:solidFill>
                  <a:schemeClr val="tx1">
                    <a:tint val="75000"/>
                  </a:schemeClr>
                </a:solidFill>
                <a:effectLst/>
                <a:latin typeface="+mn-lt"/>
                <a:ea typeface="+mn-ea"/>
                <a:cs typeface="+mn-cs"/>
              </a:defRPr>
            </a:lvl9pPr>
          </a:lstStyle>
          <a:p>
            <a:pPr algn="ctr">
              <a:spcBef>
                <a:spcPts val="0"/>
              </a:spcBef>
              <a:spcAft>
                <a:spcPts val="0"/>
              </a:spcAft>
            </a:pPr>
            <a:r>
              <a:rPr lang="zh-CN" altLang="en-US" sz="1600" dirty="0">
                <a:solidFill>
                  <a:schemeClr val="accent3"/>
                </a:solidFill>
                <a:latin typeface="Arial" panose="020B0604020202020204" pitchFamily="34" charset="0"/>
                <a:ea typeface="微软雅黑" panose="020B0503020204020204" pitchFamily="34" charset="-122"/>
                <a:cs typeface="+mn-ea"/>
                <a:sym typeface="Arial" panose="020B0604020202020204" pitchFamily="34" charset="0"/>
              </a:rPr>
              <a:t>湍流模型</a:t>
            </a:r>
          </a:p>
        </p:txBody>
      </p:sp>
      <p:sp>
        <p:nvSpPr>
          <p:cNvPr id="35" name="文本框 34"/>
          <p:cNvSpPr txBox="1"/>
          <p:nvPr/>
        </p:nvSpPr>
        <p:spPr>
          <a:xfrm>
            <a:off x="372973" y="362225"/>
            <a:ext cx="1579746" cy="374375"/>
          </a:xfrm>
          <a:prstGeom prst="rect">
            <a:avLst/>
          </a:prstGeom>
          <a:noFill/>
        </p:spPr>
        <p:txBody>
          <a:bodyPr wrap="none" lIns="96434" tIns="48217" rIns="96434" bIns="48217" rtlCol="0">
            <a:spAutoFit/>
          </a:bodyPr>
          <a:lstStyle/>
          <a:p>
            <a:pPr lvl="0" defTabSz="964278"/>
            <a:r>
              <a:rPr lang="zh-CN" altLang="zh-CN" dirty="0">
                <a:solidFill>
                  <a:srgbClr val="E7E6E6">
                    <a:lumMod val="25000"/>
                  </a:srgbClr>
                </a:solidFill>
                <a:latin typeface="微软雅黑" panose="020B0503020204020204" pitchFamily="34" charset="-122"/>
                <a:ea typeface="微软雅黑" panose="020B0503020204020204" pitchFamily="34" charset="-122"/>
                <a:cs typeface="+mn-ea"/>
              </a:rPr>
              <a:t>定义求解模型</a:t>
            </a:r>
          </a:p>
        </p:txBody>
      </p:sp>
      <p:sp>
        <p:nvSpPr>
          <p:cNvPr id="59" name="文本框 58"/>
          <p:cNvSpPr txBox="1"/>
          <p:nvPr/>
        </p:nvSpPr>
        <p:spPr>
          <a:xfrm>
            <a:off x="372973" y="654957"/>
            <a:ext cx="2352650" cy="282042"/>
          </a:xfrm>
          <a:prstGeom prst="rect">
            <a:avLst/>
          </a:prstGeom>
          <a:noFill/>
        </p:spPr>
        <p:txBody>
          <a:bodyPr wrap="none" lIns="96434" tIns="48217" rIns="96434" bIns="48217" rtlCol="0">
            <a:spAutoFit/>
          </a:bodyPr>
          <a:lstStyle/>
          <a:p>
            <a:pPr defTabSz="964278"/>
            <a:r>
              <a:rPr lang="en-US" altLang="zh-CN" sz="1200" dirty="0">
                <a:solidFill>
                  <a:srgbClr val="E7E6E6">
                    <a:lumMod val="25000"/>
                  </a:srgbClr>
                </a:solidFill>
                <a:latin typeface="Arial" panose="020B0604020202020204" pitchFamily="34" charset="0"/>
                <a:cs typeface="Arial" panose="020B0604020202020204" pitchFamily="34" charset="0"/>
                <a:sym typeface="+mn-lt"/>
              </a:rPr>
              <a:t>ADD RELATED TITLE WORDS</a:t>
            </a:r>
            <a:endParaRPr lang="zh-CN" altLang="en-US" sz="1200" dirty="0">
              <a:solidFill>
                <a:srgbClr val="E7E6E6">
                  <a:lumMod val="25000"/>
                </a:srgbClr>
              </a:solidFill>
              <a:latin typeface="Arial" panose="020B0604020202020204" pitchFamily="34" charset="0"/>
              <a:cs typeface="Arial" panose="020B0604020202020204" pitchFamily="34" charset="0"/>
              <a:sym typeface="+mn-lt"/>
            </a:endParaRPr>
          </a:p>
        </p:txBody>
      </p:sp>
      <p:sp>
        <p:nvSpPr>
          <p:cNvPr id="60" name="文本框 59"/>
          <p:cNvSpPr txBox="1"/>
          <p:nvPr/>
        </p:nvSpPr>
        <p:spPr>
          <a:xfrm>
            <a:off x="372973" y="1794593"/>
            <a:ext cx="5045244" cy="369332"/>
          </a:xfrm>
          <a:prstGeom prst="rect">
            <a:avLst/>
          </a:prstGeom>
          <a:noFill/>
        </p:spPr>
        <p:txBody>
          <a:bodyPr wrap="square" rtlCol="0">
            <a:spAutoFit/>
          </a:bodyPr>
          <a:lstStyle/>
          <a:p>
            <a:r>
              <a:rPr lang="zh-TW" altLang="zh-CN" dirty="0"/>
              <a:t>压力</a:t>
            </a:r>
            <a:r>
              <a:rPr lang="zh-CN" altLang="zh-CN" dirty="0"/>
              <a:t>非耦合</a:t>
            </a:r>
            <a:r>
              <a:rPr lang="zh-TW" altLang="zh-CN" dirty="0"/>
              <a:t>隐式求解</a:t>
            </a:r>
            <a:r>
              <a:rPr lang="zh-TW" altLang="zh-CN" dirty="0" smtClean="0"/>
              <a:t>器</a:t>
            </a:r>
            <a:r>
              <a:rPr lang="zh-CN" altLang="en-US" dirty="0" smtClean="0"/>
              <a:t>，</a:t>
            </a:r>
            <a:r>
              <a:rPr lang="zh-CN" altLang="zh-CN" dirty="0"/>
              <a:t>瞬态分析</a:t>
            </a:r>
            <a:endParaRPr lang="zh-CN" altLang="en-US" dirty="0"/>
          </a:p>
        </p:txBody>
      </p:sp>
      <p:sp>
        <p:nvSpPr>
          <p:cNvPr id="61" name="矩形 60"/>
          <p:cNvSpPr/>
          <p:nvPr/>
        </p:nvSpPr>
        <p:spPr>
          <a:xfrm>
            <a:off x="3622527" y="6703377"/>
            <a:ext cx="3526928" cy="369332"/>
          </a:xfrm>
          <a:prstGeom prst="rect">
            <a:avLst/>
          </a:prstGeom>
        </p:spPr>
        <p:txBody>
          <a:bodyPr wrap="none">
            <a:spAutoFit/>
          </a:bodyPr>
          <a:lstStyle/>
          <a:p>
            <a:r>
              <a:rPr lang="en-US" altLang="zh-CN" dirty="0" smtClean="0">
                <a:latin typeface="等线" panose="02010600030101010101" pitchFamily="2" charset="-122"/>
                <a:cs typeface="Times New Roman" panose="02020603050405020304" pitchFamily="18" charset="0"/>
              </a:rPr>
              <a:t>1*10^5</a:t>
            </a:r>
            <a:r>
              <a:rPr lang="zh-CN" altLang="en-US" dirty="0" smtClean="0">
                <a:latin typeface="等线" panose="02010600030101010101" pitchFamily="2" charset="-122"/>
                <a:cs typeface="Times New Roman" panose="02020603050405020304" pitchFamily="18" charset="0"/>
              </a:rPr>
              <a:t>大雷诺数，</a:t>
            </a:r>
            <a:r>
              <a:rPr lang="en-US" altLang="zh-CN" dirty="0" err="1" smtClean="0">
                <a:latin typeface="等线" panose="02010600030101010101" pitchFamily="2" charset="-122"/>
                <a:cs typeface="Times New Roman" panose="02020603050405020304" pitchFamily="18" charset="0"/>
              </a:rPr>
              <a:t>RNG</a:t>
            </a:r>
            <a:r>
              <a:rPr lang="en-US" altLang="zh-CN" dirty="0" smtClean="0">
                <a:latin typeface="等线" panose="02010600030101010101" pitchFamily="2" charset="-122"/>
                <a:cs typeface="Times New Roman" panose="02020603050405020304" pitchFamily="18" charset="0"/>
              </a:rPr>
              <a:t> </a:t>
            </a:r>
            <a:r>
              <a:rPr lang="en-US" altLang="zh-CN" dirty="0">
                <a:latin typeface="等线" panose="02010600030101010101" pitchFamily="2" charset="-122"/>
                <a:cs typeface="Times New Roman" panose="02020603050405020304" pitchFamily="18" charset="0"/>
              </a:rPr>
              <a:t>k-epsilon</a:t>
            </a:r>
            <a:endParaRPr lang="zh-CN" altLang="en-US" dirty="0"/>
          </a:p>
        </p:txBody>
      </p:sp>
      <p:cxnSp>
        <p:nvCxnSpPr>
          <p:cNvPr id="62" name="Straight Connector 46"/>
          <p:cNvCxnSpPr/>
          <p:nvPr/>
        </p:nvCxnSpPr>
        <p:spPr>
          <a:xfrm>
            <a:off x="11829974" y="2283222"/>
            <a:ext cx="0" cy="324991"/>
          </a:xfrm>
          <a:prstGeom prst="line">
            <a:avLst/>
          </a:prstGeom>
          <a:ln w="6350">
            <a:solidFill>
              <a:schemeClr val="bg1">
                <a:lumMod val="65000"/>
              </a:schemeClr>
            </a:solidFill>
            <a:prstDash val="sysDash"/>
            <a:tailEnd type="oval"/>
          </a:ln>
        </p:spPr>
        <p:style>
          <a:lnRef idx="1">
            <a:schemeClr val="accent1"/>
          </a:lnRef>
          <a:fillRef idx="0">
            <a:schemeClr val="accent1"/>
          </a:fillRef>
          <a:effectRef idx="0">
            <a:schemeClr val="accent1"/>
          </a:effectRef>
          <a:fontRef idx="minor">
            <a:schemeClr val="tx1"/>
          </a:fontRef>
        </p:style>
      </p:cxnSp>
      <p:cxnSp>
        <p:nvCxnSpPr>
          <p:cNvPr id="63" name="Straight Connector 47"/>
          <p:cNvCxnSpPr/>
          <p:nvPr/>
        </p:nvCxnSpPr>
        <p:spPr>
          <a:xfrm flipH="1">
            <a:off x="10595442" y="2283222"/>
            <a:ext cx="1234533" cy="0"/>
          </a:xfrm>
          <a:prstGeom prst="line">
            <a:avLst/>
          </a:prstGeom>
          <a:ln w="6350">
            <a:solidFill>
              <a:schemeClr val="bg1">
                <a:lumMod val="65000"/>
              </a:schemeClr>
            </a:solidFill>
            <a:prstDash val="sysDash"/>
            <a:tailEnd type="diamond" w="lg" len="lg"/>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9478098" y="2133830"/>
            <a:ext cx="1868276" cy="338554"/>
          </a:xfrm>
          <a:prstGeom prst="rect">
            <a:avLst/>
          </a:prstGeom>
          <a:noFill/>
        </p:spPr>
        <p:txBody>
          <a:bodyPr wrap="square" rtlCol="0">
            <a:spAutoFit/>
          </a:bodyPr>
          <a:lstStyle/>
          <a:p>
            <a:r>
              <a:rPr lang="zh-CN" altLang="en-US" sz="1600" dirty="0">
                <a:solidFill>
                  <a:schemeClr val="accent3"/>
                </a:solidFill>
                <a:latin typeface="Arial" panose="020B0604020202020204" pitchFamily="34" charset="0"/>
                <a:ea typeface="微软雅黑" panose="020B0503020204020204" pitchFamily="34" charset="-122"/>
                <a:cs typeface="+mn-ea"/>
              </a:rPr>
              <a:t>材料参数</a:t>
            </a:r>
          </a:p>
        </p:txBody>
      </p:sp>
      <p:sp>
        <p:nvSpPr>
          <p:cNvPr id="64" name="TextBox 16"/>
          <p:cNvSpPr txBox="1"/>
          <p:nvPr/>
        </p:nvSpPr>
        <p:spPr>
          <a:xfrm>
            <a:off x="6256342" y="1816125"/>
            <a:ext cx="6077689" cy="398058"/>
          </a:xfrm>
          <a:prstGeom prst="rect">
            <a:avLst/>
          </a:prstGeom>
          <a:noFill/>
        </p:spPr>
        <p:txBody>
          <a:bodyPr wrap="none" rtlCol="0">
            <a:spAutoFit/>
          </a:bodyPr>
          <a:lstStyle/>
          <a:p>
            <a:pPr>
              <a:lnSpc>
                <a:spcPct val="120000"/>
              </a:lnSpc>
            </a:pPr>
            <a:r>
              <a:rPr lang="zh-CN" altLang="zh-CN" dirty="0"/>
              <a:t>自定义</a:t>
            </a:r>
            <a:r>
              <a:rPr lang="en-US" altLang="zh-CN" dirty="0"/>
              <a:t>oil</a:t>
            </a:r>
            <a:r>
              <a:rPr lang="zh-CN" altLang="zh-CN" dirty="0"/>
              <a:t>流体，密度为</a:t>
            </a:r>
            <a:r>
              <a:rPr lang="en-US" altLang="zh-CN" dirty="0" err="1"/>
              <a:t>890kg</a:t>
            </a:r>
            <a:r>
              <a:rPr lang="en-US" altLang="zh-CN" dirty="0"/>
              <a:t>/</a:t>
            </a:r>
            <a:r>
              <a:rPr lang="en-US" altLang="zh-CN" dirty="0" err="1"/>
              <a:t>m^3</a:t>
            </a:r>
            <a:r>
              <a:rPr lang="en-US" altLang="zh-CN" dirty="0"/>
              <a:t>,</a:t>
            </a:r>
            <a:r>
              <a:rPr lang="zh-CN" altLang="zh-CN" dirty="0"/>
              <a:t>粘度系数为</a:t>
            </a:r>
            <a:r>
              <a:rPr lang="en-US" altLang="zh-CN" dirty="0" err="1"/>
              <a:t>0.035kg</a:t>
            </a:r>
            <a:r>
              <a:rPr lang="en-US" altLang="zh-CN" dirty="0"/>
              <a:t>/m^-s</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6" name="组合 5"/>
          <p:cNvGrpSpPr/>
          <p:nvPr/>
        </p:nvGrpSpPr>
        <p:grpSpPr>
          <a:xfrm>
            <a:off x="1162846" y="2700858"/>
            <a:ext cx="3262289" cy="3243047"/>
            <a:chOff x="1536027" y="2671827"/>
            <a:chExt cx="3262289" cy="3243047"/>
          </a:xfrm>
        </p:grpSpPr>
        <p:pic>
          <p:nvPicPr>
            <p:cNvPr id="2" name="图片 1"/>
            <p:cNvPicPr>
              <a:picLocks noChangeAspect="1"/>
            </p:cNvPicPr>
            <p:nvPr/>
          </p:nvPicPr>
          <p:blipFill>
            <a:blip r:embed="rId2"/>
            <a:stretch>
              <a:fillRect/>
            </a:stretch>
          </p:blipFill>
          <p:spPr>
            <a:xfrm>
              <a:off x="1674312" y="2671827"/>
              <a:ext cx="3044999" cy="3243047"/>
            </a:xfrm>
            <a:prstGeom prst="rect">
              <a:avLst/>
            </a:prstGeom>
          </p:spPr>
        </p:pic>
        <p:sp>
          <p:nvSpPr>
            <p:cNvPr id="22" name="矩形 21"/>
            <p:cNvSpPr/>
            <p:nvPr/>
          </p:nvSpPr>
          <p:spPr>
            <a:xfrm>
              <a:off x="1536027" y="4077333"/>
              <a:ext cx="3262289" cy="2473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2"/>
          <p:cNvGrpSpPr/>
          <p:nvPr/>
        </p:nvGrpSpPr>
        <p:grpSpPr>
          <a:xfrm>
            <a:off x="5365608" y="2748860"/>
            <a:ext cx="3117132" cy="3103173"/>
            <a:chOff x="9460291" y="4905640"/>
            <a:chExt cx="3398459" cy="3103173"/>
          </a:xfrm>
        </p:grpSpPr>
        <p:pic>
          <p:nvPicPr>
            <p:cNvPr id="5" name="图片 4"/>
            <p:cNvPicPr>
              <a:picLocks noChangeAspect="1"/>
            </p:cNvPicPr>
            <p:nvPr/>
          </p:nvPicPr>
          <p:blipFill>
            <a:blip r:embed="rId3"/>
            <a:stretch>
              <a:fillRect/>
            </a:stretch>
          </p:blipFill>
          <p:spPr>
            <a:xfrm>
              <a:off x="9525719" y="4905640"/>
              <a:ext cx="3333031" cy="3103173"/>
            </a:xfrm>
            <a:prstGeom prst="rect">
              <a:avLst/>
            </a:prstGeom>
          </p:spPr>
        </p:pic>
        <p:sp>
          <p:nvSpPr>
            <p:cNvPr id="24" name="矩形 23"/>
            <p:cNvSpPr/>
            <p:nvPr/>
          </p:nvSpPr>
          <p:spPr>
            <a:xfrm>
              <a:off x="9460291" y="5344269"/>
              <a:ext cx="3262289" cy="24736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p:cNvPicPr>
            <a:picLocks noChangeAspect="1"/>
          </p:cNvPicPr>
          <p:nvPr/>
        </p:nvPicPr>
        <p:blipFill>
          <a:blip r:embed="rId4" cstate="print"/>
          <a:stretch>
            <a:fillRect/>
          </a:stretch>
        </p:blipFill>
        <p:spPr>
          <a:xfrm>
            <a:off x="9478098" y="2661545"/>
            <a:ext cx="3303407" cy="3108478"/>
          </a:xfrm>
          <a:prstGeom prst="rect">
            <a:avLst/>
          </a:prstGeom>
        </p:spPr>
      </p:pic>
    </p:spTree>
    <p:extLst>
      <p:ext uri="{BB962C8B-B14F-4D97-AF65-F5344CB8AC3E}">
        <p14:creationId xmlns:p14="http://schemas.microsoft.com/office/powerpoint/2010/main" val="2848241468"/>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880341701"/>
              </p:ext>
            </p:extLst>
          </p:nvPr>
        </p:nvGraphicFramePr>
        <p:xfrm>
          <a:off x="1100783" y="952029"/>
          <a:ext cx="10804523" cy="5368977"/>
        </p:xfrm>
        <a:graphic>
          <a:graphicData uri="http://schemas.openxmlformats.org/drawingml/2006/table">
            <a:tbl>
              <a:tblPr firstRow="1" firstCol="1" bandRow="1">
                <a:tableStyleId>{5C22544A-7EE6-4342-B048-85BDC9FD1C3A}</a:tableStyleId>
              </a:tblPr>
              <a:tblGrid>
                <a:gridCol w="2304257">
                  <a:extLst>
                    <a:ext uri="{9D8B030D-6E8A-4147-A177-3AD203B41FA5}">
                      <a16:colId xmlns:a16="http://schemas.microsoft.com/office/drawing/2014/main" val="1820571719"/>
                    </a:ext>
                  </a:extLst>
                </a:gridCol>
                <a:gridCol w="5517768">
                  <a:extLst>
                    <a:ext uri="{9D8B030D-6E8A-4147-A177-3AD203B41FA5}">
                      <a16:colId xmlns:a16="http://schemas.microsoft.com/office/drawing/2014/main" val="1825590719"/>
                    </a:ext>
                  </a:extLst>
                </a:gridCol>
                <a:gridCol w="2982498">
                  <a:extLst>
                    <a:ext uri="{9D8B030D-6E8A-4147-A177-3AD203B41FA5}">
                      <a16:colId xmlns:a16="http://schemas.microsoft.com/office/drawing/2014/main" val="3934322199"/>
                    </a:ext>
                  </a:extLst>
                </a:gridCol>
              </a:tblGrid>
              <a:tr h="719458">
                <a:tc>
                  <a:txBody>
                    <a:bodyPr/>
                    <a:lstStyle/>
                    <a:p>
                      <a:pPr algn="ctr">
                        <a:lnSpc>
                          <a:spcPct val="150000"/>
                        </a:lnSpc>
                        <a:spcAft>
                          <a:spcPts val="0"/>
                        </a:spcAft>
                      </a:pPr>
                      <a:r>
                        <a:rPr lang="zh-CN" sz="1100" kern="100" dirty="0">
                          <a:effectLst/>
                        </a:rPr>
                        <a:t>算法</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050" kern="100" dirty="0">
                          <a:effectLst/>
                        </a:rPr>
                        <a:t>介绍</a:t>
                      </a:r>
                      <a:endParaRPr lang="zh-CN" sz="11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ct val="150000"/>
                        </a:lnSpc>
                        <a:spcAft>
                          <a:spcPts val="0"/>
                        </a:spcAft>
                      </a:pPr>
                      <a:r>
                        <a:rPr lang="zh-CN" sz="1050" kern="100">
                          <a:effectLst/>
                        </a:rPr>
                        <a:t>求解器</a:t>
                      </a:r>
                      <a:endParaRPr lang="zh-CN" sz="11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47205502"/>
                  </a:ext>
                </a:extLst>
              </a:tr>
              <a:tr h="1067589">
                <a:tc>
                  <a:txBody>
                    <a:bodyPr/>
                    <a:lstStyle/>
                    <a:p>
                      <a:pPr indent="180340" algn="just">
                        <a:spcAft>
                          <a:spcPts val="0"/>
                        </a:spcAft>
                        <a:tabLst>
                          <a:tab pos="728980" algn="l"/>
                        </a:tabLst>
                      </a:pPr>
                      <a:r>
                        <a:rPr lang="zh-CN" sz="1200" kern="100">
                          <a:effectLst/>
                        </a:rPr>
                        <a:t>非耦合隐式算法</a:t>
                      </a:r>
                    </a:p>
                    <a:p>
                      <a:pPr indent="180340" algn="just">
                        <a:spcAft>
                          <a:spcPts val="0"/>
                        </a:spcAft>
                        <a:tabLst>
                          <a:tab pos="728980" algn="l"/>
                        </a:tabLst>
                      </a:pPr>
                      <a:r>
                        <a:rPr lang="en-US" sz="1200" kern="100">
                          <a:effectLst/>
                        </a:rPr>
                        <a:t>(Segregated Solver)</a:t>
                      </a:r>
                      <a:endParaRPr lang="zh-CN" sz="120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180340" algn="just">
                        <a:spcAft>
                          <a:spcPts val="0"/>
                        </a:spcAft>
                        <a:tabLst>
                          <a:tab pos="728980" algn="l"/>
                        </a:tabLst>
                      </a:pPr>
                      <a:r>
                        <a:rPr lang="zh-CN" sz="1200" kern="100" dirty="0" smtClean="0">
                          <a:effectLst/>
                        </a:rPr>
                        <a:t>其</a:t>
                      </a:r>
                      <a:r>
                        <a:rPr lang="zh-CN" sz="1200" kern="100" dirty="0">
                          <a:effectLst/>
                        </a:rPr>
                        <a:t>适用范围为不可压缩流动和中等可压缩流动。这种算法不对</a:t>
                      </a:r>
                      <a:r>
                        <a:rPr lang="en-US" sz="1200" kern="100" dirty="0" err="1">
                          <a:effectLst/>
                        </a:rPr>
                        <a:t>Navier</a:t>
                      </a:r>
                      <a:r>
                        <a:rPr lang="en-US" sz="1200" kern="100" dirty="0">
                          <a:effectLst/>
                        </a:rPr>
                        <a:t>-Stoke</a:t>
                      </a:r>
                      <a:r>
                        <a:rPr lang="zh-CN" sz="1200" kern="100" dirty="0">
                          <a:effectLst/>
                        </a:rPr>
                        <a:t>方程联立求解，而是对动量方程进行压力（</a:t>
                      </a:r>
                      <a:r>
                        <a:rPr lang="en-US" sz="1200" kern="100" dirty="0">
                          <a:effectLst/>
                        </a:rPr>
                        <a:t>pressure</a:t>
                      </a:r>
                      <a:r>
                        <a:rPr lang="zh-CN" sz="1200" kern="100" dirty="0">
                          <a:effectLst/>
                        </a:rPr>
                        <a:t>）修正。该算法是一种很成熟的算法，在应用上经过了很多广泛的验证，这种方法拥有多种燃烧、化学反应及辐射、多相流模型与其配合，适用于低速流动的</a:t>
                      </a:r>
                      <a:r>
                        <a:rPr lang="en-US" sz="1200" kern="100" dirty="0" err="1">
                          <a:effectLst/>
                        </a:rPr>
                        <a:t>CFD</a:t>
                      </a:r>
                      <a:r>
                        <a:rPr lang="zh-CN" sz="1200" kern="100" dirty="0">
                          <a:effectLst/>
                        </a:rPr>
                        <a:t>模拟。</a:t>
                      </a:r>
                      <a:endParaRPr lang="zh-CN" sz="12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180340" algn="just">
                        <a:spcAft>
                          <a:spcPts val="0"/>
                        </a:spcAft>
                        <a:tabLst>
                          <a:tab pos="728980" algn="l"/>
                        </a:tabLst>
                      </a:pPr>
                      <a:r>
                        <a:rPr lang="zh-CN" sz="1200" kern="100">
                          <a:effectLst/>
                        </a:rPr>
                        <a:t>基于压力的求解器</a:t>
                      </a:r>
                      <a:r>
                        <a:rPr lang="en-US" sz="1200" kern="100">
                          <a:effectLst/>
                        </a:rPr>
                        <a:t>pressure Based</a:t>
                      </a:r>
                      <a:endParaRPr lang="zh-CN" sz="120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30723774"/>
                  </a:ext>
                </a:extLst>
              </a:tr>
              <a:tr h="2514341">
                <a:tc>
                  <a:txBody>
                    <a:bodyPr/>
                    <a:lstStyle/>
                    <a:p>
                      <a:pPr indent="180340" algn="just">
                        <a:spcAft>
                          <a:spcPts val="0"/>
                        </a:spcAft>
                        <a:tabLst>
                          <a:tab pos="728980" algn="l"/>
                        </a:tabLst>
                      </a:pPr>
                      <a:r>
                        <a:rPr lang="zh-CN" sz="1200" kern="100" dirty="0">
                          <a:effectLst/>
                        </a:rPr>
                        <a:t>耦合显式算法</a:t>
                      </a:r>
                    </a:p>
                    <a:p>
                      <a:pPr indent="180340" algn="just">
                        <a:spcAft>
                          <a:spcPts val="0"/>
                        </a:spcAft>
                        <a:tabLst>
                          <a:tab pos="728980" algn="l"/>
                        </a:tabLst>
                      </a:pPr>
                      <a:r>
                        <a:rPr lang="en-US" sz="1200" kern="100" dirty="0">
                          <a:effectLst/>
                        </a:rPr>
                        <a:t>(Coupled Explicit Solver</a:t>
                      </a:r>
                      <a:r>
                        <a:rPr lang="zh-CN" sz="1200" kern="100" dirty="0">
                          <a:effectLst/>
                        </a:rPr>
                        <a:t>）</a:t>
                      </a:r>
                      <a:endParaRPr lang="zh-CN" sz="12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180340" algn="just">
                        <a:spcAft>
                          <a:spcPts val="0"/>
                        </a:spcAft>
                        <a:tabLst>
                          <a:tab pos="728980" algn="l"/>
                        </a:tabLst>
                      </a:pPr>
                      <a:r>
                        <a:rPr lang="zh-CN" sz="1200" kern="100" dirty="0">
                          <a:effectLst/>
                        </a:rPr>
                        <a:t>这种算法由</a:t>
                      </a:r>
                      <a:r>
                        <a:rPr lang="en-US" sz="1200" kern="100" dirty="0">
                          <a:effectLst/>
                        </a:rPr>
                        <a:t>FLUENT</a:t>
                      </a:r>
                      <a:r>
                        <a:rPr lang="zh-CN" sz="1200" kern="100" dirty="0">
                          <a:effectLst/>
                        </a:rPr>
                        <a:t>公司和</a:t>
                      </a:r>
                      <a:r>
                        <a:rPr lang="en-US" sz="1200" kern="100" dirty="0">
                          <a:effectLst/>
                        </a:rPr>
                        <a:t>NASA</a:t>
                      </a:r>
                      <a:r>
                        <a:rPr lang="zh-CN" sz="1200" kern="100" dirty="0">
                          <a:effectLst/>
                        </a:rPr>
                        <a:t>联合开发，主要用来求解可压缩流动。该方法与</a:t>
                      </a:r>
                      <a:r>
                        <a:rPr lang="en-US" sz="1200" kern="100" dirty="0">
                          <a:effectLst/>
                        </a:rPr>
                        <a:t>SIMPLE</a:t>
                      </a:r>
                      <a:r>
                        <a:rPr lang="zh-CN" sz="1200" kern="100" dirty="0">
                          <a:effectLst/>
                        </a:rPr>
                        <a:t>算法不同，而是对整个</a:t>
                      </a:r>
                      <a:r>
                        <a:rPr lang="en-US" sz="1200" kern="100" dirty="0" err="1">
                          <a:effectLst/>
                        </a:rPr>
                        <a:t>Navier</a:t>
                      </a:r>
                      <a:r>
                        <a:rPr lang="en-US" sz="1200" kern="100" dirty="0">
                          <a:effectLst/>
                        </a:rPr>
                        <a:t>-Stoke</a:t>
                      </a:r>
                      <a:r>
                        <a:rPr lang="zh-CN" sz="1200" kern="100" dirty="0">
                          <a:effectLst/>
                        </a:rPr>
                        <a:t>方程组进行联立求解，空间离散采用通量差分分裂格式，时间离散采用多步</a:t>
                      </a:r>
                      <a:r>
                        <a:rPr lang="en-US" sz="1200" kern="100" dirty="0" err="1">
                          <a:effectLst/>
                        </a:rPr>
                        <a:t>Runge-Kutta</a:t>
                      </a:r>
                      <a:r>
                        <a:rPr lang="zh-CN" sz="1200" kern="100" dirty="0">
                          <a:effectLst/>
                        </a:rPr>
                        <a:t>格式，并采用了多重网格加速收敛技术。对于稳态计算，还采用了当地时间步长和隐式残差光顺技术。该算法稳定性好，内存占用小，应用极为广泛。</a:t>
                      </a:r>
                      <a:endParaRPr lang="zh-CN" sz="12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180340" algn="just">
                        <a:spcAft>
                          <a:spcPts val="0"/>
                        </a:spcAft>
                        <a:tabLst>
                          <a:tab pos="728980" algn="l"/>
                        </a:tabLst>
                      </a:pPr>
                      <a:r>
                        <a:rPr lang="zh-CN" sz="1200" kern="100" dirty="0">
                          <a:effectLst/>
                        </a:rPr>
                        <a:t>基于密度的求解器</a:t>
                      </a:r>
                      <a:r>
                        <a:rPr lang="en-US" sz="1200" kern="100" dirty="0">
                          <a:effectLst/>
                        </a:rPr>
                        <a:t>Density Based</a:t>
                      </a:r>
                      <a:endParaRPr lang="zh-CN" sz="1200" kern="100" dirty="0">
                        <a:effectLst/>
                      </a:endParaRPr>
                    </a:p>
                    <a:p>
                      <a:pPr indent="180340" algn="just">
                        <a:spcAft>
                          <a:spcPts val="0"/>
                        </a:spcAft>
                        <a:tabLst>
                          <a:tab pos="728980" algn="l"/>
                        </a:tabLst>
                      </a:pPr>
                      <a:r>
                        <a:rPr lang="zh-CN" sz="1200" kern="100" dirty="0">
                          <a:effectLst/>
                        </a:rPr>
                        <a:t>耦合显式求解器虽然也耦合了流动和能量方程，但所占的内存比耦合隐式求解器的要小，当然收敛性也相应差一些</a:t>
                      </a:r>
                      <a:endParaRPr lang="zh-CN" sz="12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530478336"/>
                  </a:ext>
                </a:extLst>
              </a:tr>
              <a:tr h="1067589">
                <a:tc>
                  <a:txBody>
                    <a:bodyPr/>
                    <a:lstStyle/>
                    <a:p>
                      <a:pPr indent="180340" algn="just">
                        <a:spcAft>
                          <a:spcPts val="0"/>
                        </a:spcAft>
                        <a:tabLst>
                          <a:tab pos="728980" algn="l"/>
                        </a:tabLst>
                      </a:pPr>
                      <a:r>
                        <a:rPr lang="zh-CN" sz="1200" kern="100">
                          <a:effectLst/>
                        </a:rPr>
                        <a:t>耦合隐式算法</a:t>
                      </a:r>
                    </a:p>
                    <a:p>
                      <a:pPr indent="180340" algn="just">
                        <a:spcAft>
                          <a:spcPts val="0"/>
                        </a:spcAft>
                        <a:tabLst>
                          <a:tab pos="728980" algn="l"/>
                        </a:tabLst>
                      </a:pPr>
                      <a:r>
                        <a:rPr lang="en-US" sz="1200" kern="100">
                          <a:effectLst/>
                        </a:rPr>
                        <a:t>(Coupled Implicit Solver</a:t>
                      </a:r>
                      <a:r>
                        <a:rPr lang="zh-CN" sz="1200" kern="100">
                          <a:effectLst/>
                        </a:rPr>
                        <a:t>）</a:t>
                      </a:r>
                      <a:endParaRPr lang="zh-CN" sz="1200" kern="10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180340" algn="just">
                        <a:spcAft>
                          <a:spcPts val="0"/>
                        </a:spcAft>
                        <a:tabLst>
                          <a:tab pos="728980" algn="l"/>
                        </a:tabLst>
                      </a:pPr>
                      <a:r>
                        <a:rPr lang="zh-CN" sz="1200" kern="100" dirty="0">
                          <a:effectLst/>
                        </a:rPr>
                        <a:t>该算法是其他所有商用</a:t>
                      </a:r>
                      <a:r>
                        <a:rPr lang="en-US" sz="1200" kern="100" dirty="0" err="1">
                          <a:effectLst/>
                        </a:rPr>
                        <a:t>CFD</a:t>
                      </a:r>
                      <a:r>
                        <a:rPr lang="zh-CN" sz="1200" kern="100" dirty="0">
                          <a:effectLst/>
                        </a:rPr>
                        <a:t>软件都不具备的。该算法也对</a:t>
                      </a:r>
                      <a:r>
                        <a:rPr lang="en-US" sz="1200" kern="100" dirty="0" err="1">
                          <a:effectLst/>
                        </a:rPr>
                        <a:t>Navier</a:t>
                      </a:r>
                      <a:r>
                        <a:rPr lang="en-US" sz="1200" kern="100" dirty="0">
                          <a:effectLst/>
                        </a:rPr>
                        <a:t>-Stoke</a:t>
                      </a:r>
                      <a:r>
                        <a:rPr lang="zh-CN" sz="1200" kern="100" dirty="0">
                          <a:effectLst/>
                        </a:rPr>
                        <a:t>方程组进行联立求解，由于采用隐式格式，因而计算精度与收敛性要优于</a:t>
                      </a:r>
                      <a:r>
                        <a:rPr lang="en-US" sz="1200" kern="100" dirty="0">
                          <a:effectLst/>
                        </a:rPr>
                        <a:t>Coupled Explicit</a:t>
                      </a:r>
                      <a:r>
                        <a:rPr lang="zh-CN" sz="1200" kern="100" dirty="0">
                          <a:effectLst/>
                        </a:rPr>
                        <a:t>方法，但却占用较多的内存。该算法另一个突出的优点是可以求解全速度范围，即求解范围从低速流动到高速流动</a:t>
                      </a:r>
                      <a:endParaRPr lang="zh-CN" sz="12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tc>
                  <a:txBody>
                    <a:bodyPr/>
                    <a:lstStyle/>
                    <a:p>
                      <a:pPr indent="180340" algn="just">
                        <a:spcAft>
                          <a:spcPts val="0"/>
                        </a:spcAft>
                        <a:tabLst>
                          <a:tab pos="728980" algn="l"/>
                        </a:tabLst>
                      </a:pPr>
                      <a:r>
                        <a:rPr lang="zh-CN" sz="1200" kern="100" dirty="0">
                          <a:effectLst/>
                        </a:rPr>
                        <a:t>基于密度的求解器</a:t>
                      </a:r>
                      <a:r>
                        <a:rPr lang="en-US" sz="1200" kern="100" dirty="0">
                          <a:effectLst/>
                        </a:rPr>
                        <a:t>Density Based</a:t>
                      </a:r>
                      <a:endParaRPr lang="zh-CN" sz="1200" kern="100" dirty="0">
                        <a:effectLst/>
                      </a:endParaRPr>
                    </a:p>
                    <a:p>
                      <a:pPr indent="180340" algn="just">
                        <a:spcAft>
                          <a:spcPts val="0"/>
                        </a:spcAft>
                        <a:tabLst>
                          <a:tab pos="728980" algn="l"/>
                        </a:tabLst>
                      </a:pPr>
                      <a:r>
                        <a:rPr lang="zh-CN" sz="1200" kern="100" dirty="0">
                          <a:effectLst/>
                        </a:rPr>
                        <a:t>耦合隐式求解器占用的内存较大，约为分离求解器的</a:t>
                      </a:r>
                      <a:r>
                        <a:rPr lang="en-US" sz="1200" kern="100" dirty="0">
                          <a:effectLst/>
                        </a:rPr>
                        <a:t>1.5~2</a:t>
                      </a:r>
                      <a:r>
                        <a:rPr lang="zh-CN" sz="1200" kern="100" dirty="0">
                          <a:effectLst/>
                        </a:rPr>
                        <a:t>倍</a:t>
                      </a:r>
                      <a:endParaRPr lang="zh-CN" sz="12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89286873"/>
                  </a:ext>
                </a:extLst>
              </a:tr>
            </a:tbl>
          </a:graphicData>
        </a:graphic>
      </p:graphicFrame>
    </p:spTree>
    <p:extLst>
      <p:ext uri="{BB962C8B-B14F-4D97-AF65-F5344CB8AC3E}">
        <p14:creationId xmlns:p14="http://schemas.microsoft.com/office/powerpoint/2010/main" val="55383260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842151924"/>
              </p:ext>
            </p:extLst>
          </p:nvPr>
        </p:nvGraphicFramePr>
        <p:xfrm>
          <a:off x="236686" y="159940"/>
          <a:ext cx="12097346" cy="6826030"/>
        </p:xfrm>
        <a:graphic>
          <a:graphicData uri="http://schemas.openxmlformats.org/drawingml/2006/table">
            <a:tbl>
              <a:tblPr firstRow="1" firstCol="1" bandRow="1">
                <a:tableStyleId>{5FD0F851-EC5A-4D38-B0AD-8093EC10F338}</a:tableStyleId>
              </a:tblPr>
              <a:tblGrid>
                <a:gridCol w="1694616">
                  <a:extLst>
                    <a:ext uri="{9D8B030D-6E8A-4147-A177-3AD203B41FA5}">
                      <a16:colId xmlns:a16="http://schemas.microsoft.com/office/drawing/2014/main" val="2664517060"/>
                    </a:ext>
                  </a:extLst>
                </a:gridCol>
                <a:gridCol w="8671531">
                  <a:extLst>
                    <a:ext uri="{9D8B030D-6E8A-4147-A177-3AD203B41FA5}">
                      <a16:colId xmlns:a16="http://schemas.microsoft.com/office/drawing/2014/main" val="2799976302"/>
                    </a:ext>
                  </a:extLst>
                </a:gridCol>
                <a:gridCol w="1731199">
                  <a:extLst>
                    <a:ext uri="{9D8B030D-6E8A-4147-A177-3AD203B41FA5}">
                      <a16:colId xmlns:a16="http://schemas.microsoft.com/office/drawing/2014/main" val="1030359802"/>
                    </a:ext>
                  </a:extLst>
                </a:gridCol>
              </a:tblGrid>
              <a:tr h="1433389">
                <a:tc>
                  <a:txBody>
                    <a:bodyPr/>
                    <a:lstStyle/>
                    <a:p>
                      <a:pPr indent="180340" algn="just">
                        <a:spcAft>
                          <a:spcPts val="0"/>
                        </a:spcAft>
                        <a:tabLst>
                          <a:tab pos="728980" algn="l"/>
                        </a:tabLst>
                      </a:pPr>
                      <a:r>
                        <a:rPr lang="en-US" sz="1600" kern="100" dirty="0">
                          <a:effectLst/>
                        </a:rPr>
                        <a:t>The </a:t>
                      </a:r>
                      <a:r>
                        <a:rPr lang="en-US" sz="1600" kern="100" dirty="0" err="1">
                          <a:effectLst/>
                        </a:rPr>
                        <a:t>Spalart-Allmaras</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30871" marR="30871" marT="0" marB="0">
                    <a:lnR w="12700" cap="flat" cmpd="sng" algn="ctr">
                      <a:solidFill>
                        <a:schemeClr val="tx1"/>
                      </a:solidFill>
                      <a:prstDash val="solid"/>
                      <a:round/>
                      <a:headEnd type="none" w="med" len="med"/>
                      <a:tailEnd type="none" w="med" len="med"/>
                    </a:lnR>
                  </a:tcPr>
                </a:tc>
                <a:tc>
                  <a:txBody>
                    <a:bodyPr/>
                    <a:lstStyle/>
                    <a:p>
                      <a:pPr marL="0" indent="180340" algn="just" defTabSz="914400" rtl="0" eaLnBrk="1" latinLnBrk="0" hangingPunct="1">
                        <a:spcAft>
                          <a:spcPts val="0"/>
                        </a:spcAft>
                        <a:tabLst>
                          <a:tab pos="728980" algn="l"/>
                        </a:tabLst>
                      </a:pPr>
                      <a:r>
                        <a:rPr lang="en-US" sz="1600" b="0" kern="100" dirty="0" err="1" smtClean="0">
                          <a:solidFill>
                            <a:schemeClr val="tx1"/>
                          </a:solidFill>
                          <a:effectLst/>
                          <a:latin typeface="+mn-lt"/>
                          <a:ea typeface="+mn-ea"/>
                          <a:cs typeface="+mn-cs"/>
                        </a:rPr>
                        <a:t>Spalart-Allmaras</a:t>
                      </a:r>
                      <a:r>
                        <a:rPr lang="en-US" sz="1600" b="0" kern="100" dirty="0" smtClean="0">
                          <a:solidFill>
                            <a:schemeClr val="tx1"/>
                          </a:solidFill>
                          <a:effectLst/>
                          <a:latin typeface="+mn-lt"/>
                          <a:ea typeface="+mn-ea"/>
                          <a:cs typeface="+mn-cs"/>
                        </a:rPr>
                        <a:t> </a:t>
                      </a:r>
                      <a:r>
                        <a:rPr lang="zh-CN" sz="1600" b="0" kern="100" dirty="0">
                          <a:solidFill>
                            <a:schemeClr val="tx1"/>
                          </a:solidFill>
                          <a:effectLst/>
                          <a:latin typeface="+mn-lt"/>
                          <a:ea typeface="+mn-ea"/>
                          <a:cs typeface="+mn-cs"/>
                        </a:rPr>
                        <a:t>模型是设计用于航空领域的，主要是墙壁束缚流动，而且已经显示出和好的效果。在透平机械中的应用也愈加广泛。</a:t>
                      </a:r>
                    </a:p>
                    <a:p>
                      <a:pPr marL="0" indent="180340" algn="just" defTabSz="914400" rtl="0" eaLnBrk="1" latinLnBrk="0" hangingPunct="1">
                        <a:spcAft>
                          <a:spcPts val="0"/>
                        </a:spcAft>
                        <a:tabLst>
                          <a:tab pos="728980" algn="l"/>
                        </a:tabLst>
                      </a:pPr>
                      <a:r>
                        <a:rPr lang="zh-CN" sz="1600" b="0" kern="100" dirty="0">
                          <a:solidFill>
                            <a:schemeClr val="tx1"/>
                          </a:solidFill>
                          <a:effectLst/>
                          <a:latin typeface="+mn-lt"/>
                          <a:ea typeface="+mn-ea"/>
                          <a:cs typeface="+mn-cs"/>
                        </a:rPr>
                        <a:t>在原始形式中</a:t>
                      </a:r>
                      <a:r>
                        <a:rPr lang="en-US" sz="1600" b="0" kern="100" dirty="0" err="1">
                          <a:solidFill>
                            <a:schemeClr val="tx1"/>
                          </a:solidFill>
                          <a:effectLst/>
                          <a:latin typeface="+mn-lt"/>
                          <a:ea typeface="+mn-ea"/>
                          <a:cs typeface="+mn-cs"/>
                        </a:rPr>
                        <a:t>Spalart-Allmaras</a:t>
                      </a:r>
                      <a:r>
                        <a:rPr lang="en-US" sz="1600" b="0" kern="100" dirty="0">
                          <a:solidFill>
                            <a:schemeClr val="tx1"/>
                          </a:solidFill>
                          <a:effectLst/>
                          <a:latin typeface="+mn-lt"/>
                          <a:ea typeface="+mn-ea"/>
                          <a:cs typeface="+mn-cs"/>
                        </a:rPr>
                        <a:t> </a:t>
                      </a:r>
                      <a:r>
                        <a:rPr lang="zh-CN" sz="1600" b="0" kern="100" dirty="0">
                          <a:solidFill>
                            <a:schemeClr val="tx1"/>
                          </a:solidFill>
                          <a:effectLst/>
                          <a:latin typeface="+mn-lt"/>
                          <a:ea typeface="+mn-ea"/>
                          <a:cs typeface="+mn-cs"/>
                        </a:rPr>
                        <a:t>模型对于低雷诺数模型是十分有效的，要求边界层中粘性影响的区域被适当的解决。在</a:t>
                      </a:r>
                      <a:r>
                        <a:rPr lang="en-US" sz="1600" b="0" kern="100" dirty="0">
                          <a:solidFill>
                            <a:schemeClr val="tx1"/>
                          </a:solidFill>
                          <a:effectLst/>
                          <a:latin typeface="+mn-lt"/>
                          <a:ea typeface="+mn-ea"/>
                          <a:cs typeface="+mn-cs"/>
                        </a:rPr>
                        <a:t>FLUENT</a:t>
                      </a:r>
                      <a:r>
                        <a:rPr lang="zh-CN" sz="1600" b="0" kern="100" dirty="0">
                          <a:solidFill>
                            <a:schemeClr val="tx1"/>
                          </a:solidFill>
                          <a:effectLst/>
                          <a:latin typeface="+mn-lt"/>
                          <a:ea typeface="+mn-ea"/>
                          <a:cs typeface="+mn-cs"/>
                        </a:rPr>
                        <a:t>中，</a:t>
                      </a:r>
                      <a:r>
                        <a:rPr lang="en-US" sz="1600" b="0" kern="100" dirty="0" err="1">
                          <a:solidFill>
                            <a:schemeClr val="tx1"/>
                          </a:solidFill>
                          <a:effectLst/>
                          <a:latin typeface="+mn-lt"/>
                          <a:ea typeface="+mn-ea"/>
                          <a:cs typeface="+mn-cs"/>
                        </a:rPr>
                        <a:t>Spalart-Allmaras</a:t>
                      </a:r>
                      <a:r>
                        <a:rPr lang="en-US" sz="1600" b="0" kern="100" dirty="0">
                          <a:solidFill>
                            <a:schemeClr val="tx1"/>
                          </a:solidFill>
                          <a:effectLst/>
                          <a:latin typeface="+mn-lt"/>
                          <a:ea typeface="+mn-ea"/>
                          <a:cs typeface="+mn-cs"/>
                        </a:rPr>
                        <a:t> </a:t>
                      </a:r>
                      <a:r>
                        <a:rPr lang="zh-CN" sz="1600" b="0" kern="100" dirty="0">
                          <a:solidFill>
                            <a:schemeClr val="tx1"/>
                          </a:solidFill>
                          <a:effectLst/>
                          <a:latin typeface="+mn-lt"/>
                          <a:ea typeface="+mn-ea"/>
                          <a:cs typeface="+mn-cs"/>
                        </a:rPr>
                        <a:t>模型用在网格划分的不是很好时、精确的计算在湍流中并不是十分需要时。在模型中近壁的变量梯度比在</a:t>
                      </a:r>
                      <a:r>
                        <a:rPr lang="en-US" sz="1600" b="0" kern="100" dirty="0">
                          <a:solidFill>
                            <a:schemeClr val="tx1"/>
                          </a:solidFill>
                          <a:effectLst/>
                          <a:latin typeface="+mn-lt"/>
                          <a:ea typeface="+mn-ea"/>
                          <a:cs typeface="+mn-cs"/>
                        </a:rPr>
                        <a:t>k-e</a:t>
                      </a:r>
                      <a:r>
                        <a:rPr lang="zh-CN" sz="1600" b="0" kern="100" dirty="0">
                          <a:solidFill>
                            <a:schemeClr val="tx1"/>
                          </a:solidFill>
                          <a:effectLst/>
                          <a:latin typeface="+mn-lt"/>
                          <a:ea typeface="+mn-ea"/>
                          <a:cs typeface="+mn-cs"/>
                        </a:rPr>
                        <a:t>模型和</a:t>
                      </a:r>
                      <a:r>
                        <a:rPr lang="en-US" sz="1600" b="0" kern="100" dirty="0">
                          <a:solidFill>
                            <a:schemeClr val="tx1"/>
                          </a:solidFill>
                          <a:effectLst/>
                          <a:latin typeface="+mn-lt"/>
                          <a:ea typeface="+mn-ea"/>
                          <a:cs typeface="+mn-cs"/>
                        </a:rPr>
                        <a:t>k-ω</a:t>
                      </a:r>
                      <a:r>
                        <a:rPr lang="zh-CN" sz="1600" b="0" kern="100" dirty="0">
                          <a:solidFill>
                            <a:schemeClr val="tx1"/>
                          </a:solidFill>
                          <a:effectLst/>
                          <a:latin typeface="+mn-lt"/>
                          <a:ea typeface="+mn-ea"/>
                          <a:cs typeface="+mn-cs"/>
                        </a:rPr>
                        <a:t>模型中的要小的多</a:t>
                      </a:r>
                      <a:r>
                        <a:rPr lang="zh-CN" sz="1600" b="0" kern="100" dirty="0" smtClean="0">
                          <a:solidFill>
                            <a:schemeClr val="tx1"/>
                          </a:solidFill>
                          <a:effectLst/>
                          <a:latin typeface="+mn-lt"/>
                          <a:ea typeface="+mn-ea"/>
                          <a:cs typeface="+mn-cs"/>
                        </a:rPr>
                        <a:t>。</a:t>
                      </a:r>
                      <a:endParaRPr lang="zh-CN" sz="1600" b="0" kern="100" dirty="0">
                        <a:solidFill>
                          <a:schemeClr val="tx1"/>
                        </a:solidFill>
                        <a:effectLst/>
                        <a:latin typeface="+mn-lt"/>
                        <a:ea typeface="+mn-ea"/>
                        <a:cs typeface="+mn-cs"/>
                      </a:endParaRPr>
                    </a:p>
                  </a:txBody>
                  <a:tcPr marL="30871" marR="308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marL="0" indent="180340" algn="just" defTabSz="914400" rtl="0" eaLnBrk="1" latinLnBrk="0" hangingPunct="1">
                        <a:spcAft>
                          <a:spcPts val="0"/>
                        </a:spcAft>
                        <a:tabLst>
                          <a:tab pos="728980" algn="l"/>
                        </a:tabLst>
                      </a:pPr>
                      <a:r>
                        <a:rPr lang="zh-CN" sz="1600" b="0" kern="100" dirty="0" smtClean="0">
                          <a:solidFill>
                            <a:schemeClr val="tx1"/>
                          </a:solidFill>
                          <a:effectLst/>
                          <a:latin typeface="+mn-lt"/>
                          <a:ea typeface="+mn-ea"/>
                          <a:cs typeface="+mn-cs"/>
                        </a:rPr>
                        <a:t>是</a:t>
                      </a:r>
                      <a:r>
                        <a:rPr lang="zh-CN" sz="1600" b="0" kern="100" dirty="0">
                          <a:solidFill>
                            <a:schemeClr val="tx1"/>
                          </a:solidFill>
                          <a:effectLst/>
                          <a:latin typeface="+mn-lt"/>
                          <a:ea typeface="+mn-ea"/>
                          <a:cs typeface="+mn-cs"/>
                        </a:rPr>
                        <a:t>最经济的湍流模型，虽然只有</a:t>
                      </a:r>
                      <a:r>
                        <a:rPr lang="zh-CN" sz="1600" b="0" kern="100" dirty="0" smtClean="0">
                          <a:solidFill>
                            <a:schemeClr val="tx1"/>
                          </a:solidFill>
                          <a:effectLst/>
                          <a:latin typeface="+mn-lt"/>
                          <a:ea typeface="+mn-ea"/>
                          <a:cs typeface="+mn-cs"/>
                        </a:rPr>
                        <a:t>一</a:t>
                      </a:r>
                      <a:r>
                        <a:rPr lang="zh-CN" altLang="en-US" sz="1600" b="0" kern="100" dirty="0" smtClean="0">
                          <a:solidFill>
                            <a:schemeClr val="tx1"/>
                          </a:solidFill>
                          <a:effectLst/>
                          <a:latin typeface="+mn-lt"/>
                          <a:ea typeface="+mn-ea"/>
                          <a:cs typeface="+mn-cs"/>
                        </a:rPr>
                        <a:t>个</a:t>
                      </a:r>
                      <a:r>
                        <a:rPr lang="zh-CN" sz="1600" b="0" kern="100" dirty="0" smtClean="0">
                          <a:solidFill>
                            <a:schemeClr val="tx1"/>
                          </a:solidFill>
                          <a:effectLst/>
                          <a:latin typeface="+mn-lt"/>
                          <a:ea typeface="+mn-ea"/>
                          <a:cs typeface="+mn-cs"/>
                        </a:rPr>
                        <a:t>方程</a:t>
                      </a:r>
                      <a:r>
                        <a:rPr lang="zh-CN" sz="1600" b="0" kern="100" dirty="0">
                          <a:solidFill>
                            <a:schemeClr val="tx1"/>
                          </a:solidFill>
                          <a:effectLst/>
                          <a:latin typeface="+mn-lt"/>
                          <a:ea typeface="+mn-ea"/>
                          <a:cs typeface="+mn-cs"/>
                        </a:rPr>
                        <a:t>可以解。</a:t>
                      </a:r>
                    </a:p>
                  </a:txBody>
                  <a:tcPr marL="30871" marR="30871" marT="0" marB="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1416558759"/>
                  </a:ext>
                </a:extLst>
              </a:tr>
              <a:tr h="1200108">
                <a:tc>
                  <a:txBody>
                    <a:bodyPr/>
                    <a:lstStyle/>
                    <a:p>
                      <a:pPr indent="180340" algn="just">
                        <a:spcAft>
                          <a:spcPts val="0"/>
                        </a:spcAft>
                        <a:tabLst>
                          <a:tab pos="728980" algn="l"/>
                        </a:tabLst>
                      </a:pPr>
                      <a:r>
                        <a:rPr lang="zh-CN" sz="1600" kern="100" dirty="0">
                          <a:effectLst/>
                        </a:rPr>
                        <a:t>标准</a:t>
                      </a:r>
                      <a:r>
                        <a:rPr lang="en-US" sz="1600" kern="100" dirty="0">
                          <a:effectLst/>
                        </a:rPr>
                        <a:t>k-e</a:t>
                      </a:r>
                      <a:r>
                        <a:rPr lang="zh-CN" sz="1600" kern="100" dirty="0">
                          <a:effectLst/>
                        </a:rPr>
                        <a:t>模型</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30871" marR="30871" marT="0" marB="0">
                    <a:lnR w="12700" cap="flat" cmpd="sng" algn="ctr">
                      <a:solidFill>
                        <a:schemeClr val="tx1"/>
                      </a:solidFill>
                      <a:prstDash val="solid"/>
                      <a:round/>
                      <a:headEnd type="none" w="med" len="med"/>
                      <a:tailEnd type="none" w="med" len="med"/>
                    </a:lnR>
                  </a:tcPr>
                </a:tc>
                <a:tc>
                  <a:txBody>
                    <a:bodyPr/>
                    <a:lstStyle/>
                    <a:p>
                      <a:pPr indent="180340" algn="just">
                        <a:spcAft>
                          <a:spcPts val="0"/>
                        </a:spcAft>
                        <a:tabLst>
                          <a:tab pos="728980" algn="l"/>
                        </a:tabLst>
                      </a:pPr>
                      <a:r>
                        <a:rPr lang="zh-CN" sz="1600" kern="100" dirty="0">
                          <a:effectLst/>
                        </a:rPr>
                        <a:t>最简单的完整湍流模型是两个方程的模型，要解两个变量，速度和长度尺度。在</a:t>
                      </a:r>
                      <a:r>
                        <a:rPr lang="en-US" sz="1600" kern="100" dirty="0">
                          <a:effectLst/>
                        </a:rPr>
                        <a:t>FLUENT</a:t>
                      </a:r>
                      <a:r>
                        <a:rPr lang="zh-CN" sz="1600" kern="100" dirty="0">
                          <a:effectLst/>
                        </a:rPr>
                        <a:t>中，标准</a:t>
                      </a:r>
                      <a:r>
                        <a:rPr lang="en-US" sz="1600" kern="100" dirty="0">
                          <a:effectLst/>
                        </a:rPr>
                        <a:t>k-e</a:t>
                      </a:r>
                      <a:r>
                        <a:rPr lang="zh-CN" sz="1600" kern="100" dirty="0">
                          <a:effectLst/>
                        </a:rPr>
                        <a:t>模型是工程流场计算中主要的工具了。适用范围广、经济，有合理的精度。它是个半经验的公式，是从实验现象中总结出来的</a:t>
                      </a:r>
                      <a:r>
                        <a:rPr lang="zh-CN" sz="1600" kern="100" dirty="0" smtClean="0">
                          <a:effectLst/>
                        </a:rPr>
                        <a:t>。</a:t>
                      </a:r>
                      <a:r>
                        <a:rPr lang="en-US" sz="1600" kern="100" dirty="0">
                          <a:effectLst/>
                        </a:rPr>
                        <a:t> </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30871" marR="308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indent="180340" algn="just">
                        <a:spcAft>
                          <a:spcPts val="0"/>
                        </a:spcAft>
                        <a:tabLst>
                          <a:tab pos="728980" algn="l"/>
                        </a:tabLst>
                      </a:pPr>
                      <a:r>
                        <a:rPr lang="zh-CN" sz="1600" kern="100" dirty="0">
                          <a:effectLst/>
                        </a:rPr>
                        <a:t>由于要解额外的方程，标准</a:t>
                      </a:r>
                      <a:r>
                        <a:rPr lang="en-US" sz="1600" kern="100" dirty="0">
                          <a:effectLst/>
                        </a:rPr>
                        <a:t>k-e</a:t>
                      </a:r>
                      <a:r>
                        <a:rPr lang="zh-CN" sz="1600" kern="100" dirty="0">
                          <a:effectLst/>
                        </a:rPr>
                        <a:t>模型比</a:t>
                      </a:r>
                      <a:r>
                        <a:rPr lang="en-US" sz="1600" kern="100" dirty="0" err="1">
                          <a:effectLst/>
                        </a:rPr>
                        <a:t>Spalart-Allmaras</a:t>
                      </a:r>
                      <a:r>
                        <a:rPr lang="zh-CN" sz="1600" kern="100" dirty="0">
                          <a:effectLst/>
                        </a:rPr>
                        <a:t>模型耗费更多的计算机资源。</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30871" marR="30871" marT="0" marB="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765162580"/>
                  </a:ext>
                </a:extLst>
              </a:tr>
              <a:tr h="989232">
                <a:tc>
                  <a:txBody>
                    <a:bodyPr/>
                    <a:lstStyle/>
                    <a:p>
                      <a:pPr indent="180340" algn="just">
                        <a:spcAft>
                          <a:spcPts val="0"/>
                        </a:spcAft>
                        <a:tabLst>
                          <a:tab pos="728980" algn="l"/>
                        </a:tabLst>
                      </a:pPr>
                      <a:r>
                        <a:rPr lang="en-US" sz="1600" kern="100" dirty="0" err="1">
                          <a:effectLst/>
                        </a:rPr>
                        <a:t>RNG</a:t>
                      </a:r>
                      <a:r>
                        <a:rPr lang="en-US" sz="1600" kern="100" dirty="0">
                          <a:effectLst/>
                        </a:rPr>
                        <a:t> k-e</a:t>
                      </a:r>
                      <a:r>
                        <a:rPr lang="zh-CN" sz="1600" kern="100" dirty="0">
                          <a:effectLst/>
                        </a:rPr>
                        <a:t>模型</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30871" marR="30871" marT="0" marB="0">
                    <a:lnR w="12700" cap="flat" cmpd="sng" algn="ctr">
                      <a:solidFill>
                        <a:schemeClr val="tx1"/>
                      </a:solidFill>
                      <a:prstDash val="solid"/>
                      <a:round/>
                      <a:headEnd type="none" w="med" len="med"/>
                      <a:tailEnd type="none" w="med" len="med"/>
                    </a:lnR>
                  </a:tcPr>
                </a:tc>
                <a:tc>
                  <a:txBody>
                    <a:bodyPr/>
                    <a:lstStyle/>
                    <a:p>
                      <a:pPr indent="180340" algn="just">
                        <a:spcAft>
                          <a:spcPts val="0"/>
                        </a:spcAft>
                        <a:tabLst>
                          <a:tab pos="728980" algn="l"/>
                        </a:tabLst>
                      </a:pPr>
                      <a:r>
                        <a:rPr lang="zh-CN" sz="1600" kern="100" dirty="0" smtClean="0">
                          <a:effectLst/>
                        </a:rPr>
                        <a:t>带</a:t>
                      </a:r>
                      <a:r>
                        <a:rPr lang="zh-CN" sz="1600" kern="100" dirty="0">
                          <a:effectLst/>
                        </a:rPr>
                        <a:t>旋流修正</a:t>
                      </a:r>
                      <a:r>
                        <a:rPr lang="en-US" sz="1600" kern="100" dirty="0">
                          <a:effectLst/>
                        </a:rPr>
                        <a:t>k-e</a:t>
                      </a:r>
                      <a:r>
                        <a:rPr lang="zh-CN" sz="1600" kern="100" dirty="0">
                          <a:effectLst/>
                        </a:rPr>
                        <a:t>模型。</a:t>
                      </a:r>
                    </a:p>
                    <a:p>
                      <a:pPr indent="180340" algn="just">
                        <a:spcAft>
                          <a:spcPts val="0"/>
                        </a:spcAft>
                        <a:tabLst>
                          <a:tab pos="728980" algn="l"/>
                        </a:tabLst>
                      </a:pPr>
                      <a:r>
                        <a:rPr lang="zh-CN" sz="1600" kern="100" dirty="0" smtClean="0">
                          <a:effectLst/>
                        </a:rPr>
                        <a:t>•考虑到了湍流漩涡，提高了在这方面的精度。</a:t>
                      </a:r>
                      <a:endParaRPr lang="en-US" altLang="zh-CN" sz="1600" kern="100" dirty="0" smtClean="0">
                        <a:effectLst/>
                      </a:endParaRPr>
                    </a:p>
                    <a:p>
                      <a:pPr marL="0" marR="0" lvl="0" indent="180340" algn="just" defTabSz="914400" rtl="0" eaLnBrk="1" fontAlgn="auto" latinLnBrk="0" hangingPunct="1">
                        <a:lnSpc>
                          <a:spcPct val="100000"/>
                        </a:lnSpc>
                        <a:spcBef>
                          <a:spcPts val="0"/>
                        </a:spcBef>
                        <a:spcAft>
                          <a:spcPts val="0"/>
                        </a:spcAft>
                        <a:buClrTx/>
                        <a:buSzTx/>
                        <a:buFontTx/>
                        <a:buNone/>
                        <a:tabLst>
                          <a:tab pos="728980" algn="l"/>
                        </a:tabLst>
                        <a:defRPr/>
                      </a:pPr>
                      <a:r>
                        <a:rPr lang="en-US" altLang="zh-CN" sz="1600" kern="100" dirty="0" err="1" smtClean="0">
                          <a:effectLst/>
                        </a:rPr>
                        <a:t>RNG</a:t>
                      </a:r>
                      <a:r>
                        <a:rPr lang="en-US" altLang="zh-CN" sz="1600" kern="100" dirty="0" smtClean="0">
                          <a:effectLst/>
                        </a:rPr>
                        <a:t> k-e</a:t>
                      </a:r>
                      <a:r>
                        <a:rPr lang="zh-CN" altLang="zh-CN" sz="1600" kern="100" dirty="0" smtClean="0">
                          <a:effectLst/>
                        </a:rPr>
                        <a:t>模型来源于严格的统计技术。</a:t>
                      </a:r>
                      <a:endParaRPr lang="zh-CN" sz="1600" kern="100" dirty="0" smtClean="0">
                        <a:effectLst/>
                      </a:endParaRPr>
                    </a:p>
                    <a:p>
                      <a:pPr indent="180340" algn="just">
                        <a:spcAft>
                          <a:spcPts val="0"/>
                        </a:spcAft>
                        <a:tabLst>
                          <a:tab pos="728980" algn="l"/>
                        </a:tabLst>
                      </a:pPr>
                      <a:r>
                        <a:rPr lang="zh-CN" sz="1600" kern="100" dirty="0" smtClean="0">
                          <a:effectLst/>
                        </a:rPr>
                        <a:t>使得</a:t>
                      </a:r>
                      <a:r>
                        <a:rPr lang="en-US" sz="1600" kern="100" dirty="0" err="1">
                          <a:effectLst/>
                        </a:rPr>
                        <a:t>RNG</a:t>
                      </a:r>
                      <a:r>
                        <a:rPr lang="en-US" sz="1600" kern="100" dirty="0">
                          <a:effectLst/>
                        </a:rPr>
                        <a:t> k-e</a:t>
                      </a:r>
                      <a:r>
                        <a:rPr lang="zh-CN" sz="1600" kern="100" dirty="0">
                          <a:effectLst/>
                        </a:rPr>
                        <a:t>模型比标准</a:t>
                      </a:r>
                      <a:r>
                        <a:rPr lang="en-US" sz="1600" kern="100" dirty="0">
                          <a:effectLst/>
                        </a:rPr>
                        <a:t>k-e</a:t>
                      </a:r>
                      <a:r>
                        <a:rPr lang="zh-CN" sz="1600" kern="100" dirty="0">
                          <a:effectLst/>
                        </a:rPr>
                        <a:t>模型在更广泛的流动中有更高的可信度和精度</a:t>
                      </a:r>
                      <a:r>
                        <a:rPr lang="zh-CN" sz="1600" kern="100" dirty="0" smtClean="0">
                          <a:effectLst/>
                        </a:rPr>
                        <a:t>。</a:t>
                      </a:r>
                      <a:endParaRPr lang="zh-CN" sz="1600" kern="100" dirty="0">
                        <a:effectLst/>
                      </a:endParaRPr>
                    </a:p>
                  </a:txBody>
                  <a:tcPr marL="30871" marR="308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indent="180340" algn="just">
                        <a:spcAft>
                          <a:spcPts val="0"/>
                        </a:spcAft>
                        <a:tabLst>
                          <a:tab pos="728980" algn="l"/>
                        </a:tabLst>
                      </a:pPr>
                      <a:r>
                        <a:rPr lang="en-US" sz="1600" kern="100" dirty="0" err="1" smtClean="0">
                          <a:effectLst/>
                        </a:rPr>
                        <a:t>RNG</a:t>
                      </a:r>
                      <a:r>
                        <a:rPr lang="en-US" sz="1600" kern="100" dirty="0" smtClean="0">
                          <a:effectLst/>
                        </a:rPr>
                        <a:t> </a:t>
                      </a:r>
                      <a:r>
                        <a:rPr lang="en-US" sz="1600" kern="100" dirty="0">
                          <a:effectLst/>
                        </a:rPr>
                        <a:t>k-e</a:t>
                      </a:r>
                      <a:r>
                        <a:rPr lang="zh-CN" sz="1600" kern="100" dirty="0">
                          <a:effectLst/>
                        </a:rPr>
                        <a:t>模型比标准</a:t>
                      </a:r>
                      <a:r>
                        <a:rPr lang="en-US" sz="1600" kern="100" dirty="0">
                          <a:effectLst/>
                        </a:rPr>
                        <a:t>k-e</a:t>
                      </a:r>
                      <a:r>
                        <a:rPr lang="zh-CN" sz="1600" kern="100" dirty="0">
                          <a:effectLst/>
                        </a:rPr>
                        <a:t>模型多消耗</a:t>
                      </a:r>
                      <a:r>
                        <a:rPr lang="en-US" sz="1600" kern="100" dirty="0">
                          <a:effectLst/>
                        </a:rPr>
                        <a:t>10</a:t>
                      </a:r>
                      <a:r>
                        <a:rPr lang="zh-CN" sz="1600" kern="100" dirty="0">
                          <a:effectLst/>
                        </a:rPr>
                        <a:t>～</a:t>
                      </a:r>
                      <a:r>
                        <a:rPr lang="en-US" sz="1600" kern="100" dirty="0">
                          <a:effectLst/>
                        </a:rPr>
                        <a:t>15%</a:t>
                      </a:r>
                      <a:r>
                        <a:rPr lang="zh-CN" sz="1600" kern="100" dirty="0">
                          <a:effectLst/>
                        </a:rPr>
                        <a:t>的</a:t>
                      </a:r>
                      <a:r>
                        <a:rPr lang="en-US" sz="1600" kern="100" dirty="0">
                          <a:effectLst/>
                        </a:rPr>
                        <a:t>CPU</a:t>
                      </a:r>
                      <a:r>
                        <a:rPr lang="zh-CN" sz="1600" kern="100" dirty="0">
                          <a:effectLst/>
                        </a:rPr>
                        <a:t>时间。</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30871" marR="30871" marT="0" marB="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322050032"/>
                  </a:ext>
                </a:extLst>
              </a:tr>
              <a:tr h="720065">
                <a:tc>
                  <a:txBody>
                    <a:bodyPr/>
                    <a:lstStyle/>
                    <a:p>
                      <a:pPr indent="180340" algn="just">
                        <a:spcAft>
                          <a:spcPts val="0"/>
                        </a:spcAft>
                        <a:tabLst>
                          <a:tab pos="728980" algn="l"/>
                        </a:tabLst>
                      </a:pPr>
                      <a:r>
                        <a:rPr lang="zh-CN" sz="1600" kern="100" dirty="0">
                          <a:effectLst/>
                        </a:rPr>
                        <a:t>标准</a:t>
                      </a:r>
                      <a:r>
                        <a:rPr lang="en-US" sz="1600" kern="100" dirty="0">
                          <a:effectLst/>
                        </a:rPr>
                        <a:t> k-ω</a:t>
                      </a:r>
                      <a:r>
                        <a:rPr lang="zh-CN" sz="1600" kern="100" dirty="0">
                          <a:effectLst/>
                        </a:rPr>
                        <a:t>模型</a:t>
                      </a:r>
                    </a:p>
                    <a:p>
                      <a:pPr indent="180340" algn="just">
                        <a:spcAft>
                          <a:spcPts val="0"/>
                        </a:spcAft>
                        <a:tabLst>
                          <a:tab pos="728980" algn="l"/>
                        </a:tabLst>
                      </a:pPr>
                      <a:r>
                        <a:rPr lang="en-US" sz="1600" kern="100" dirty="0">
                          <a:effectLst/>
                        </a:rPr>
                        <a:t> </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30871" marR="30871" marT="0" marB="0">
                    <a:lnR w="12700" cap="flat" cmpd="sng" algn="ctr">
                      <a:solidFill>
                        <a:schemeClr val="tx1"/>
                      </a:solidFill>
                      <a:prstDash val="solid"/>
                      <a:round/>
                      <a:headEnd type="none" w="med" len="med"/>
                      <a:tailEnd type="none" w="med" len="med"/>
                    </a:lnR>
                  </a:tcPr>
                </a:tc>
                <a:tc>
                  <a:txBody>
                    <a:bodyPr/>
                    <a:lstStyle/>
                    <a:p>
                      <a:pPr indent="180340" algn="just">
                        <a:spcAft>
                          <a:spcPts val="0"/>
                        </a:spcAft>
                        <a:tabLst>
                          <a:tab pos="728980" algn="l"/>
                        </a:tabLst>
                      </a:pPr>
                      <a:r>
                        <a:rPr lang="zh-CN" sz="1600" kern="100" dirty="0">
                          <a:effectLst/>
                        </a:rPr>
                        <a:t>标准</a:t>
                      </a:r>
                      <a:r>
                        <a:rPr lang="en-US" sz="1600" kern="100" dirty="0">
                          <a:effectLst/>
                        </a:rPr>
                        <a:t>k-ω</a:t>
                      </a:r>
                      <a:r>
                        <a:rPr lang="zh-CN" sz="1600" kern="100" dirty="0">
                          <a:effectLst/>
                        </a:rPr>
                        <a:t>模型是基于</a:t>
                      </a:r>
                      <a:r>
                        <a:rPr lang="en-US" sz="1600" kern="100" dirty="0">
                          <a:effectLst/>
                        </a:rPr>
                        <a:t>Wilcox k-ω</a:t>
                      </a:r>
                      <a:r>
                        <a:rPr lang="zh-CN" sz="1600" kern="100" dirty="0">
                          <a:effectLst/>
                        </a:rPr>
                        <a:t>模型，它是为考虑低雷诺数、可压缩性和剪切流传播而修改的。</a:t>
                      </a:r>
                      <a:r>
                        <a:rPr lang="en-US" sz="1600" kern="100" dirty="0">
                          <a:effectLst/>
                        </a:rPr>
                        <a:t>Wilcox k-ω</a:t>
                      </a:r>
                      <a:r>
                        <a:rPr lang="zh-CN" sz="1600" kern="100" dirty="0">
                          <a:effectLst/>
                        </a:rPr>
                        <a:t>模型预测了自由剪切流传播速率，像尾流、混合流动、平板绕流、圆柱绕流和放射状喷射，因而可以应用于墙壁束缚流动和自由剪切流动。</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30871" marR="308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indent="180340" algn="just">
                        <a:spcAft>
                          <a:spcPts val="0"/>
                        </a:spcAft>
                        <a:tabLst>
                          <a:tab pos="728980" algn="l"/>
                        </a:tabLst>
                      </a:pPr>
                      <a:r>
                        <a:rPr lang="en-US" sz="1600" kern="100" dirty="0">
                          <a:effectLst/>
                        </a:rPr>
                        <a:t>k-e</a:t>
                      </a:r>
                      <a:r>
                        <a:rPr lang="zh-CN" sz="1600" kern="100" dirty="0">
                          <a:effectLst/>
                        </a:rPr>
                        <a:t>模型，</a:t>
                      </a:r>
                      <a:r>
                        <a:rPr lang="en-US" sz="1600" kern="100" dirty="0">
                          <a:effectLst/>
                        </a:rPr>
                        <a:t>k-ω</a:t>
                      </a:r>
                      <a:r>
                        <a:rPr lang="zh-CN" sz="1600" kern="100" dirty="0" smtClean="0">
                          <a:effectLst/>
                        </a:rPr>
                        <a:t>模型计算时间</a:t>
                      </a:r>
                      <a:r>
                        <a:rPr lang="zh-CN" sz="1600" kern="100" dirty="0">
                          <a:effectLst/>
                        </a:rPr>
                        <a:t>相同。</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30871" marR="30871" marT="0" marB="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3795575885"/>
                  </a:ext>
                </a:extLst>
              </a:tr>
              <a:tr h="745809">
                <a:tc>
                  <a:txBody>
                    <a:bodyPr/>
                    <a:lstStyle/>
                    <a:p>
                      <a:pPr indent="180340" algn="just">
                        <a:spcAft>
                          <a:spcPts val="0"/>
                        </a:spcAft>
                        <a:tabLst>
                          <a:tab pos="728980" algn="l"/>
                        </a:tabLst>
                      </a:pPr>
                      <a:r>
                        <a:rPr lang="zh-CN" sz="1600" kern="100" dirty="0">
                          <a:effectLst/>
                        </a:rPr>
                        <a:t>剪切应力传输（</a:t>
                      </a:r>
                      <a:r>
                        <a:rPr lang="en-US" sz="1600" kern="100" dirty="0">
                          <a:effectLst/>
                        </a:rPr>
                        <a:t>SST</a:t>
                      </a:r>
                      <a:r>
                        <a:rPr lang="zh-CN" sz="1600" kern="100" dirty="0">
                          <a:effectLst/>
                        </a:rPr>
                        <a:t>）</a:t>
                      </a:r>
                      <a:r>
                        <a:rPr lang="en-US" sz="1600" kern="100" dirty="0">
                          <a:effectLst/>
                        </a:rPr>
                        <a:t> k-ω</a:t>
                      </a:r>
                      <a:r>
                        <a:rPr lang="zh-CN" sz="1600" kern="100" dirty="0">
                          <a:effectLst/>
                        </a:rPr>
                        <a:t>模型</a:t>
                      </a:r>
                    </a:p>
                    <a:p>
                      <a:pPr indent="180340" algn="just">
                        <a:spcAft>
                          <a:spcPts val="0"/>
                        </a:spcAft>
                        <a:tabLst>
                          <a:tab pos="728980" algn="l"/>
                        </a:tabLst>
                      </a:pPr>
                      <a:r>
                        <a:rPr lang="en-US" sz="1600" kern="100" dirty="0">
                          <a:effectLst/>
                        </a:rPr>
                        <a:t> </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30871" marR="30871" marT="0" marB="0">
                    <a:lnR w="12700" cap="flat" cmpd="sng" algn="ctr">
                      <a:solidFill>
                        <a:schemeClr val="tx1"/>
                      </a:solidFill>
                      <a:prstDash val="solid"/>
                      <a:round/>
                      <a:headEnd type="none" w="med" len="med"/>
                      <a:tailEnd type="none" w="med" len="med"/>
                    </a:lnR>
                  </a:tcPr>
                </a:tc>
                <a:tc>
                  <a:txBody>
                    <a:bodyPr/>
                    <a:lstStyle/>
                    <a:p>
                      <a:pPr indent="180340" algn="just">
                        <a:spcAft>
                          <a:spcPts val="0"/>
                        </a:spcAft>
                        <a:tabLst>
                          <a:tab pos="728980" algn="l"/>
                        </a:tabLst>
                      </a:pPr>
                      <a:r>
                        <a:rPr lang="en-US" altLang="zh-CN" sz="1600" kern="100" dirty="0" smtClean="0">
                          <a:effectLst/>
                        </a:rPr>
                        <a:t>   </a:t>
                      </a:r>
                      <a:r>
                        <a:rPr lang="zh-CN" sz="1600" kern="100" dirty="0" smtClean="0">
                          <a:effectLst/>
                        </a:rPr>
                        <a:t>标准</a:t>
                      </a:r>
                      <a:r>
                        <a:rPr lang="en-US" sz="1600" kern="100" dirty="0">
                          <a:effectLst/>
                        </a:rPr>
                        <a:t>k-e</a:t>
                      </a:r>
                      <a:r>
                        <a:rPr lang="zh-CN" sz="1600" kern="100" dirty="0">
                          <a:effectLst/>
                        </a:rPr>
                        <a:t>模型的一个变形是</a:t>
                      </a:r>
                      <a:r>
                        <a:rPr lang="en-US" sz="1600" kern="100" dirty="0">
                          <a:effectLst/>
                        </a:rPr>
                        <a:t>SST k-ω</a:t>
                      </a:r>
                      <a:r>
                        <a:rPr lang="zh-CN" sz="1600" kern="100" dirty="0">
                          <a:effectLst/>
                        </a:rPr>
                        <a:t>模型。以便使得在广泛的领域中可以独立于</a:t>
                      </a:r>
                      <a:r>
                        <a:rPr lang="en-US" sz="1600" kern="100" dirty="0">
                          <a:effectLst/>
                        </a:rPr>
                        <a:t>k-e</a:t>
                      </a:r>
                      <a:r>
                        <a:rPr lang="zh-CN" sz="1600" kern="100" dirty="0">
                          <a:effectLst/>
                        </a:rPr>
                        <a:t>模型，使得在近壁自由流中</a:t>
                      </a:r>
                      <a:r>
                        <a:rPr lang="en-US" sz="1600" kern="100" dirty="0">
                          <a:effectLst/>
                        </a:rPr>
                        <a:t>k-ω</a:t>
                      </a:r>
                      <a:r>
                        <a:rPr lang="zh-CN" sz="1600" kern="100" dirty="0">
                          <a:effectLst/>
                        </a:rPr>
                        <a:t>模型有广泛的应用范围和精度</a:t>
                      </a:r>
                      <a:r>
                        <a:rPr lang="zh-CN" sz="1600" kern="100" dirty="0" smtClean="0">
                          <a:effectLst/>
                        </a:rPr>
                        <a:t>。</a:t>
                      </a:r>
                      <a:r>
                        <a:rPr lang="en-US" sz="1600" kern="100" dirty="0" smtClean="0">
                          <a:effectLst/>
                        </a:rPr>
                        <a:t>SST </a:t>
                      </a:r>
                      <a:r>
                        <a:rPr lang="en-US" sz="1600" kern="100" dirty="0">
                          <a:effectLst/>
                        </a:rPr>
                        <a:t>k-ω</a:t>
                      </a:r>
                      <a:r>
                        <a:rPr lang="zh-CN" sz="1600" kern="100" dirty="0">
                          <a:effectLst/>
                        </a:rPr>
                        <a:t>模型比标准</a:t>
                      </a:r>
                      <a:r>
                        <a:rPr lang="en-US" sz="1600" kern="100" dirty="0">
                          <a:effectLst/>
                        </a:rPr>
                        <a:t>k-ω</a:t>
                      </a:r>
                      <a:r>
                        <a:rPr lang="zh-CN" sz="1600" kern="100" dirty="0">
                          <a:effectLst/>
                        </a:rPr>
                        <a:t>模型在在广泛的流动领域中有更高的精度和可信度。</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30871" marR="308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indent="180340" algn="just">
                        <a:spcAft>
                          <a:spcPts val="0"/>
                        </a:spcAft>
                        <a:tabLst>
                          <a:tab pos="728980" algn="l"/>
                        </a:tabLst>
                      </a:pPr>
                      <a:r>
                        <a:rPr lang="en-US" sz="1600" kern="100" dirty="0">
                          <a:effectLst/>
                        </a:rPr>
                        <a:t> </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30871" marR="30871" marT="0" marB="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991743222"/>
                  </a:ext>
                </a:extLst>
              </a:tr>
              <a:tr h="1200108">
                <a:tc>
                  <a:txBody>
                    <a:bodyPr/>
                    <a:lstStyle/>
                    <a:p>
                      <a:pPr indent="180340" algn="just">
                        <a:spcAft>
                          <a:spcPts val="0"/>
                        </a:spcAft>
                        <a:tabLst>
                          <a:tab pos="728980" algn="l"/>
                        </a:tabLst>
                      </a:pPr>
                      <a:r>
                        <a:rPr lang="zh-CN" sz="1600" kern="100" dirty="0">
                          <a:effectLst/>
                        </a:rPr>
                        <a:t>雷诺应力模型（</a:t>
                      </a:r>
                      <a:r>
                        <a:rPr lang="en-US" sz="1600" kern="100" dirty="0" err="1">
                          <a:effectLst/>
                        </a:rPr>
                        <a:t>RSM</a:t>
                      </a:r>
                      <a:r>
                        <a:rPr lang="zh-CN" sz="1600" kern="100" dirty="0">
                          <a:effectLst/>
                        </a:rPr>
                        <a:t>）</a:t>
                      </a:r>
                    </a:p>
                    <a:p>
                      <a:pPr indent="180340" algn="just">
                        <a:spcAft>
                          <a:spcPts val="0"/>
                        </a:spcAft>
                        <a:tabLst>
                          <a:tab pos="728980" algn="l"/>
                        </a:tabLst>
                      </a:pPr>
                      <a:r>
                        <a:rPr lang="en-US" sz="1600" kern="100" dirty="0">
                          <a:effectLst/>
                        </a:rPr>
                        <a:t> </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30871" marR="30871" marT="0" marB="0">
                    <a:lnR w="12700" cap="flat" cmpd="sng" algn="ctr">
                      <a:solidFill>
                        <a:schemeClr val="tx1"/>
                      </a:solidFill>
                      <a:prstDash val="solid"/>
                      <a:round/>
                      <a:headEnd type="none" w="med" len="med"/>
                      <a:tailEnd type="none" w="med" len="med"/>
                    </a:lnR>
                  </a:tcPr>
                </a:tc>
                <a:tc>
                  <a:txBody>
                    <a:bodyPr/>
                    <a:lstStyle/>
                    <a:p>
                      <a:pPr indent="180340" algn="just">
                        <a:spcAft>
                          <a:spcPts val="0"/>
                        </a:spcAft>
                        <a:tabLst>
                          <a:tab pos="728980" algn="l"/>
                        </a:tabLst>
                      </a:pPr>
                      <a:r>
                        <a:rPr lang="zh-CN" sz="1600" kern="100" dirty="0" smtClean="0">
                          <a:effectLst/>
                        </a:rPr>
                        <a:t>由于</a:t>
                      </a:r>
                      <a:r>
                        <a:rPr lang="en-US" sz="1600" kern="100" dirty="0" err="1">
                          <a:effectLst/>
                        </a:rPr>
                        <a:t>RSM</a:t>
                      </a:r>
                      <a:r>
                        <a:rPr lang="zh-CN" sz="1600" kern="100" dirty="0">
                          <a:effectLst/>
                        </a:rPr>
                        <a:t>比单方程和双方程模型更加严格的考虑了流线型弯曲、漩涡、旋转和张力快速变化，它对于复杂流动有更高的精度预测的潜力。但是这种预测仅仅限于与雷诺压力有关的方程。</a:t>
                      </a:r>
                    </a:p>
                    <a:p>
                      <a:pPr indent="180340" algn="just">
                        <a:spcAft>
                          <a:spcPts val="0"/>
                        </a:spcAft>
                        <a:tabLst>
                          <a:tab pos="728980" algn="l"/>
                        </a:tabLst>
                      </a:pPr>
                      <a:r>
                        <a:rPr lang="zh-CN" sz="1600" kern="100" dirty="0">
                          <a:effectLst/>
                        </a:rPr>
                        <a:t>压力张力和耗散速率被认为是使</a:t>
                      </a:r>
                      <a:r>
                        <a:rPr lang="en-US" sz="1600" kern="100" dirty="0" err="1">
                          <a:effectLst/>
                        </a:rPr>
                        <a:t>RSM</a:t>
                      </a:r>
                      <a:r>
                        <a:rPr lang="zh-CN" sz="1600" kern="100" dirty="0">
                          <a:effectLst/>
                        </a:rPr>
                        <a:t>模型预测精度降低的主要因素。要考虑雷诺压力的各向异性时，必须用</a:t>
                      </a:r>
                      <a:r>
                        <a:rPr lang="en-US" sz="1600" kern="100" dirty="0" err="1">
                          <a:effectLst/>
                        </a:rPr>
                        <a:t>RSM</a:t>
                      </a:r>
                      <a:r>
                        <a:rPr lang="zh-CN" sz="1600" kern="100" dirty="0">
                          <a:effectLst/>
                        </a:rPr>
                        <a:t>模型。例如飓风流动、燃烧室高速旋转流、管道中二次流。</a:t>
                      </a:r>
                    </a:p>
                    <a:p>
                      <a:pPr indent="180340" algn="just">
                        <a:spcAft>
                          <a:spcPts val="0"/>
                        </a:spcAft>
                        <a:tabLst>
                          <a:tab pos="728980" algn="l"/>
                        </a:tabLst>
                      </a:pPr>
                      <a:r>
                        <a:rPr lang="en-US" sz="1600" kern="100" dirty="0">
                          <a:effectLst/>
                        </a:rPr>
                        <a:t> </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30871" marR="308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indent="180340" algn="just">
                        <a:spcAft>
                          <a:spcPts val="0"/>
                        </a:spcAft>
                        <a:tabLst>
                          <a:tab pos="728980" algn="l"/>
                        </a:tabLst>
                      </a:pPr>
                      <a:r>
                        <a:rPr lang="en-US" sz="1600" kern="100" dirty="0" err="1">
                          <a:effectLst/>
                        </a:rPr>
                        <a:t>RSM</a:t>
                      </a:r>
                      <a:r>
                        <a:rPr lang="zh-CN" sz="1600" kern="100" dirty="0">
                          <a:effectLst/>
                        </a:rPr>
                        <a:t>模型比</a:t>
                      </a:r>
                      <a:r>
                        <a:rPr lang="en-US" sz="1600" kern="100" dirty="0">
                          <a:effectLst/>
                        </a:rPr>
                        <a:t>k-e</a:t>
                      </a:r>
                      <a:r>
                        <a:rPr lang="zh-CN" sz="1600" kern="100" dirty="0">
                          <a:effectLst/>
                        </a:rPr>
                        <a:t>模型和</a:t>
                      </a:r>
                      <a:r>
                        <a:rPr lang="en-US" sz="1600" kern="100" dirty="0">
                          <a:effectLst/>
                        </a:rPr>
                        <a:t>k-ω</a:t>
                      </a:r>
                      <a:r>
                        <a:rPr lang="zh-CN" sz="1600" kern="100" dirty="0">
                          <a:effectLst/>
                        </a:rPr>
                        <a:t>模型要多耗费</a:t>
                      </a:r>
                      <a:r>
                        <a:rPr lang="en-US" sz="1600" kern="100" dirty="0">
                          <a:effectLst/>
                        </a:rPr>
                        <a:t>50</a:t>
                      </a:r>
                      <a:r>
                        <a:rPr lang="zh-CN" sz="1600" kern="100" dirty="0">
                          <a:effectLst/>
                        </a:rPr>
                        <a:t>～</a:t>
                      </a:r>
                      <a:r>
                        <a:rPr lang="en-US" sz="1600" kern="100" dirty="0">
                          <a:effectLst/>
                        </a:rPr>
                        <a:t>60%</a:t>
                      </a:r>
                      <a:r>
                        <a:rPr lang="zh-CN" sz="1600" kern="100" dirty="0">
                          <a:effectLst/>
                        </a:rPr>
                        <a:t>的</a:t>
                      </a:r>
                      <a:r>
                        <a:rPr lang="en-US" sz="1600" kern="100" dirty="0">
                          <a:effectLst/>
                        </a:rPr>
                        <a:t>CPU</a:t>
                      </a:r>
                      <a:r>
                        <a:rPr lang="zh-CN" sz="1600" kern="100" dirty="0">
                          <a:effectLst/>
                        </a:rPr>
                        <a:t>时间，还有</a:t>
                      </a:r>
                      <a:r>
                        <a:rPr lang="en-US" sz="1600" kern="100" dirty="0">
                          <a:effectLst/>
                        </a:rPr>
                        <a:t>15</a:t>
                      </a:r>
                      <a:r>
                        <a:rPr lang="zh-CN" sz="1600" kern="100" dirty="0">
                          <a:effectLst/>
                        </a:rPr>
                        <a:t>～</a:t>
                      </a:r>
                      <a:r>
                        <a:rPr lang="en-US" sz="1600" kern="100" dirty="0">
                          <a:effectLst/>
                        </a:rPr>
                        <a:t>20%</a:t>
                      </a:r>
                      <a:r>
                        <a:rPr lang="zh-CN" sz="1600" kern="100" dirty="0">
                          <a:effectLst/>
                        </a:rPr>
                        <a:t>的内存。</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30871" marR="30871" marT="0" marB="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4013146139"/>
                  </a:ext>
                </a:extLst>
              </a:tr>
              <a:tr h="480043">
                <a:tc>
                  <a:txBody>
                    <a:bodyPr/>
                    <a:lstStyle/>
                    <a:p>
                      <a:pPr indent="180340" algn="just">
                        <a:spcAft>
                          <a:spcPts val="0"/>
                        </a:spcAft>
                        <a:tabLst>
                          <a:tab pos="728980" algn="l"/>
                        </a:tabLst>
                      </a:pPr>
                      <a:r>
                        <a:rPr lang="zh-CN" sz="1600" kern="100" dirty="0">
                          <a:effectLst/>
                        </a:rPr>
                        <a:t>大漩涡模型</a:t>
                      </a:r>
                      <a:r>
                        <a:rPr lang="en-US" sz="1600" kern="100" dirty="0">
                          <a:effectLst/>
                        </a:rPr>
                        <a:t>LES</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30871" marR="30871" marT="0" marB="0">
                    <a:lnR w="12700" cap="flat" cmpd="sng" algn="ctr">
                      <a:solidFill>
                        <a:schemeClr val="tx1"/>
                      </a:solidFill>
                      <a:prstDash val="solid"/>
                      <a:round/>
                      <a:headEnd type="none" w="med" len="med"/>
                      <a:tailEnd type="none" w="med" len="med"/>
                    </a:lnR>
                  </a:tcPr>
                </a:tc>
                <a:tc>
                  <a:txBody>
                    <a:bodyPr/>
                    <a:lstStyle/>
                    <a:p>
                      <a:pPr indent="180340" algn="just">
                        <a:spcAft>
                          <a:spcPts val="0"/>
                        </a:spcAft>
                        <a:tabLst>
                          <a:tab pos="728980" algn="l"/>
                        </a:tabLst>
                      </a:pPr>
                      <a:r>
                        <a:rPr lang="zh-CN" sz="1600" kern="100" dirty="0">
                          <a:effectLst/>
                        </a:rPr>
                        <a:t>所有湍流都可以模拟，理论上大尺寸旋涡用</a:t>
                      </a:r>
                      <a:r>
                        <a:rPr lang="en-US" sz="1600" kern="100" dirty="0" smtClean="0">
                          <a:effectLst/>
                        </a:rPr>
                        <a:t>LE</a:t>
                      </a:r>
                      <a:r>
                        <a:rPr lang="en-US" altLang="zh-CN" sz="1600" kern="100" dirty="0" smtClean="0">
                          <a:effectLst/>
                        </a:rPr>
                        <a:t>S</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30871" marR="30871"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tcPr>
                </a:tc>
                <a:tc>
                  <a:txBody>
                    <a:bodyPr/>
                    <a:lstStyle/>
                    <a:p>
                      <a:pPr indent="180340" algn="just">
                        <a:spcAft>
                          <a:spcPts val="0"/>
                        </a:spcAft>
                        <a:tabLst>
                          <a:tab pos="728980" algn="l"/>
                        </a:tabLst>
                      </a:pPr>
                      <a:r>
                        <a:rPr lang="zh-CN" sz="1600" kern="100" dirty="0">
                          <a:effectLst/>
                        </a:rPr>
                        <a:t>高性能</a:t>
                      </a:r>
                      <a:r>
                        <a:rPr lang="en-US" sz="1600" kern="100" dirty="0">
                          <a:effectLst/>
                        </a:rPr>
                        <a:t>CPU</a:t>
                      </a:r>
                      <a:r>
                        <a:rPr lang="zh-CN" sz="1600" kern="100" dirty="0">
                          <a:effectLst/>
                        </a:rPr>
                        <a:t>才能运行</a:t>
                      </a:r>
                      <a:endParaRPr lang="zh-CN" sz="1600" kern="100" dirty="0">
                        <a:effectLst/>
                        <a:latin typeface="宋体" panose="02010600030101010101" pitchFamily="2" charset="-122"/>
                        <a:ea typeface="宋体" panose="02010600030101010101" pitchFamily="2" charset="-122"/>
                        <a:cs typeface="Times New Roman" panose="02020603050405020304" pitchFamily="18" charset="0"/>
                      </a:endParaRPr>
                    </a:p>
                  </a:txBody>
                  <a:tcPr marL="30871" marR="30871" marT="0" marB="0">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397072730"/>
                  </a:ext>
                </a:extLst>
              </a:tr>
            </a:tbl>
          </a:graphicData>
        </a:graphic>
      </p:graphicFrame>
    </p:spTree>
    <p:extLst>
      <p:ext uri="{BB962C8B-B14F-4D97-AF65-F5344CB8AC3E}">
        <p14:creationId xmlns:p14="http://schemas.microsoft.com/office/powerpoint/2010/main" val="155075117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5"/>
          <p:cNvGrpSpPr/>
          <p:nvPr/>
        </p:nvGrpSpPr>
        <p:grpSpPr>
          <a:xfrm>
            <a:off x="3333031" y="1540267"/>
            <a:ext cx="3451700" cy="543268"/>
            <a:chOff x="5128064" y="3934054"/>
            <a:chExt cx="3273083" cy="515155"/>
          </a:xfrm>
        </p:grpSpPr>
        <p:sp>
          <p:nvSpPr>
            <p:cNvPr id="7" name="Pentagon 6"/>
            <p:cNvSpPr/>
            <p:nvPr/>
          </p:nvSpPr>
          <p:spPr>
            <a:xfrm>
              <a:off x="5128064" y="3934054"/>
              <a:ext cx="3273083" cy="515154"/>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400" dirty="0" smtClean="0">
                  <a:latin typeface="Arial" panose="020B0604020202020204" pitchFamily="34" charset="0"/>
                  <a:ea typeface="微软雅黑" panose="020B0503020204020204" pitchFamily="34" charset="-122"/>
                  <a:cs typeface="+mn-ea"/>
                  <a:sym typeface="Arial" panose="020B0604020202020204" pitchFamily="34" charset="0"/>
                </a:rPr>
                <a:t>边界</a:t>
              </a:r>
              <a:r>
                <a:rPr lang="zh-CN" altLang="en-US" sz="1400" dirty="0">
                  <a:latin typeface="Arial" panose="020B0604020202020204" pitchFamily="34" charset="0"/>
                  <a:ea typeface="微软雅黑" panose="020B0503020204020204" pitchFamily="34" charset="-122"/>
                  <a:cs typeface="+mn-ea"/>
                  <a:sym typeface="Arial" panose="020B0604020202020204" pitchFamily="34" charset="0"/>
                </a:rPr>
                <a:t>条件</a:t>
              </a:r>
              <a:endParaRPr lang="en-GB" altLang="zh-CN" sz="1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Rectangle 10"/>
            <p:cNvSpPr/>
            <p:nvPr/>
          </p:nvSpPr>
          <p:spPr>
            <a:xfrm>
              <a:off x="5128064" y="3934054"/>
              <a:ext cx="464234" cy="515155"/>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00" dirty="0">
                <a:latin typeface="Arial" panose="020B0604020202020204" pitchFamily="34" charset="0"/>
                <a:ea typeface="微软雅黑" panose="020B0503020204020204" pitchFamily="34" charset="-122"/>
                <a:cs typeface="+mn-ea"/>
                <a:sym typeface="Arial" panose="020B0604020202020204" pitchFamily="34" charset="0"/>
              </a:endParaRPr>
            </a:p>
          </p:txBody>
        </p:sp>
      </p:grpSp>
      <p:grpSp>
        <p:nvGrpSpPr>
          <p:cNvPr id="4" name="Group 36"/>
          <p:cNvGrpSpPr/>
          <p:nvPr/>
        </p:nvGrpSpPr>
        <p:grpSpPr>
          <a:xfrm>
            <a:off x="3333030" y="2424984"/>
            <a:ext cx="3451701" cy="543269"/>
            <a:chOff x="5128064" y="4772988"/>
            <a:chExt cx="3273084" cy="515156"/>
          </a:xfrm>
        </p:grpSpPr>
        <p:sp>
          <p:nvSpPr>
            <p:cNvPr id="8" name="Pentagon 7"/>
            <p:cNvSpPr/>
            <p:nvPr/>
          </p:nvSpPr>
          <p:spPr>
            <a:xfrm>
              <a:off x="5128065" y="4772990"/>
              <a:ext cx="3273083" cy="515154"/>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1400" dirty="0" smtClean="0">
                  <a:latin typeface="Arial" panose="020B0604020202020204" pitchFamily="34" charset="0"/>
                  <a:ea typeface="微软雅黑" panose="020B0503020204020204" pitchFamily="34" charset="-122"/>
                  <a:cs typeface="+mn-ea"/>
                  <a:sym typeface="Arial" panose="020B0604020202020204" pitchFamily="34" charset="0"/>
                </a:rPr>
                <a:t>松弛因子</a:t>
              </a:r>
              <a:endParaRPr lang="en-GB" sz="1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2" name="Rectangle 11"/>
            <p:cNvSpPr/>
            <p:nvPr/>
          </p:nvSpPr>
          <p:spPr>
            <a:xfrm>
              <a:off x="5128064" y="4772988"/>
              <a:ext cx="464234" cy="515155"/>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00" dirty="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20" name="TextBox 19"/>
          <p:cNvSpPr txBox="1"/>
          <p:nvPr/>
        </p:nvSpPr>
        <p:spPr>
          <a:xfrm>
            <a:off x="6986668" y="2505507"/>
            <a:ext cx="646331" cy="382221"/>
          </a:xfrm>
          <a:prstGeom prst="rect">
            <a:avLst/>
          </a:prstGeom>
          <a:noFill/>
        </p:spPr>
        <p:txBody>
          <a:bodyPr wrap="none" rtlCol="0">
            <a:spAutoFit/>
          </a:bodyPr>
          <a:lstStyle/>
          <a:p>
            <a:pPr>
              <a:lnSpc>
                <a:spcPct val="120000"/>
              </a:lnSpc>
            </a:pPr>
            <a:r>
              <a:rPr lang="zh-CN" altLang="en-US" dirty="0" smtClean="0"/>
              <a:t>默认</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TextBox 22"/>
          <p:cNvSpPr txBox="1"/>
          <p:nvPr/>
        </p:nvSpPr>
        <p:spPr>
          <a:xfrm>
            <a:off x="6986668" y="1540267"/>
            <a:ext cx="4643451" cy="424732"/>
          </a:xfrm>
          <a:prstGeom prst="rect">
            <a:avLst/>
          </a:prstGeom>
          <a:noFill/>
        </p:spPr>
        <p:txBody>
          <a:bodyPr wrap="none" rtlCol="0">
            <a:spAutoFit/>
          </a:bodyPr>
          <a:lstStyle/>
          <a:p>
            <a:pPr>
              <a:lnSpc>
                <a:spcPct val="120000"/>
              </a:lnSpc>
            </a:pPr>
            <a:r>
              <a:rPr lang="en-US" altLang="zh-CN" dirty="0" smtClean="0"/>
              <a:t>mass-flow-inlet </a:t>
            </a:r>
            <a:r>
              <a:rPr lang="en-US" altLang="zh-CN" dirty="0" err="1" smtClean="0"/>
              <a:t>0.5kg</a:t>
            </a:r>
            <a:r>
              <a:rPr lang="en-US" altLang="zh-CN" dirty="0" smtClean="0"/>
              <a:t>/s</a:t>
            </a:r>
            <a:r>
              <a:rPr lang="zh-CN" altLang="en-US" dirty="0" smtClean="0"/>
              <a:t>，</a:t>
            </a:r>
            <a:r>
              <a:rPr lang="en-US" altLang="zh-CN" dirty="0" smtClean="0"/>
              <a:t>pressure-outlet </a:t>
            </a:r>
            <a:r>
              <a:rPr lang="en-US" altLang="zh-CN" dirty="0" err="1" smtClean="0"/>
              <a:t>1Mpa</a:t>
            </a:r>
            <a:endParaRPr lang="en-GB"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9" name="文本框 38">
            <a:extLst>
              <a:ext uri="{FF2B5EF4-FFF2-40B4-BE49-F238E27FC236}">
                <a16:creationId xmlns:a16="http://schemas.microsoft.com/office/drawing/2014/main" id="{EE810CAB-BCFA-4181-A30E-67DF3F211D7C}"/>
              </a:ext>
            </a:extLst>
          </p:cNvPr>
          <p:cNvSpPr txBox="1"/>
          <p:nvPr/>
        </p:nvSpPr>
        <p:spPr>
          <a:xfrm>
            <a:off x="372973" y="362225"/>
            <a:ext cx="1579746" cy="374375"/>
          </a:xfrm>
          <a:prstGeom prst="rect">
            <a:avLst/>
          </a:prstGeom>
          <a:noFill/>
        </p:spPr>
        <p:txBody>
          <a:bodyPr wrap="none" lIns="96434" tIns="48217" rIns="96434" bIns="48217" rtlCol="0">
            <a:spAutoFit/>
          </a:bodyPr>
          <a:lstStyle/>
          <a:p>
            <a:pPr defTabSz="964278"/>
            <a:r>
              <a:rPr lang="zh-TW" altLang="zh-CN" dirty="0">
                <a:solidFill>
                  <a:srgbClr val="E7E6E6">
                    <a:lumMod val="25000"/>
                  </a:srgbClr>
                </a:solidFill>
                <a:latin typeface="微软雅黑" panose="020B0503020204020204" pitchFamily="34" charset="-122"/>
                <a:ea typeface="微软雅黑" panose="020B0503020204020204" pitchFamily="34" charset="-122"/>
                <a:cs typeface="+mn-ea"/>
              </a:rPr>
              <a:t>定义边界条件</a:t>
            </a:r>
            <a:endParaRPr lang="zh-CN" altLang="en-US" dirty="0">
              <a:solidFill>
                <a:srgbClr val="E7E6E6">
                  <a:lumMod val="25000"/>
                </a:srgbClr>
              </a:solidFill>
              <a:latin typeface="微软雅黑" panose="020B0503020204020204" pitchFamily="34" charset="-122"/>
              <a:ea typeface="微软雅黑" panose="020B0503020204020204" pitchFamily="34" charset="-122"/>
              <a:cs typeface="+mn-ea"/>
              <a:sym typeface="+mn-lt"/>
            </a:endParaRPr>
          </a:p>
        </p:txBody>
      </p:sp>
      <p:sp>
        <p:nvSpPr>
          <p:cNvPr id="40" name="文本框 39">
            <a:extLst>
              <a:ext uri="{FF2B5EF4-FFF2-40B4-BE49-F238E27FC236}">
                <a16:creationId xmlns:a16="http://schemas.microsoft.com/office/drawing/2014/main" id="{E3F2B7A1-83A6-4711-BFA4-39292AE8AE6F}"/>
              </a:ext>
            </a:extLst>
          </p:cNvPr>
          <p:cNvSpPr txBox="1"/>
          <p:nvPr/>
        </p:nvSpPr>
        <p:spPr>
          <a:xfrm>
            <a:off x="372973" y="642263"/>
            <a:ext cx="1618218" cy="312819"/>
          </a:xfrm>
          <a:prstGeom prst="rect">
            <a:avLst/>
          </a:prstGeom>
          <a:noFill/>
        </p:spPr>
        <p:txBody>
          <a:bodyPr wrap="none" lIns="96434" tIns="48217" rIns="96434" bIns="48217" rtlCol="0">
            <a:spAutoFit/>
          </a:bodyPr>
          <a:lstStyle/>
          <a:p>
            <a:pPr defTabSz="964278"/>
            <a:r>
              <a:rPr lang="en-US" altLang="zh-CN" sz="1400" dirty="0" smtClean="0">
                <a:solidFill>
                  <a:srgbClr val="E7E6E6">
                    <a:lumMod val="25000"/>
                  </a:srgbClr>
                </a:solidFill>
                <a:latin typeface="Arial" panose="020B0604020202020204" pitchFamily="34" charset="0"/>
                <a:cs typeface="Arial" panose="020B0604020202020204" pitchFamily="34" charset="0"/>
                <a:sym typeface="+mn-lt"/>
              </a:rPr>
              <a:t>Analyze </a:t>
            </a:r>
            <a:r>
              <a:rPr lang="en-US" altLang="zh-CN" sz="1400" dirty="0">
                <a:solidFill>
                  <a:srgbClr val="E7E6E6">
                    <a:lumMod val="25000"/>
                  </a:srgbClr>
                </a:solidFill>
                <a:latin typeface="Arial" panose="020B0604020202020204" pitchFamily="34" charset="0"/>
                <a:cs typeface="Arial" panose="020B0604020202020204" pitchFamily="34" charset="0"/>
                <a:sym typeface="+mn-lt"/>
              </a:rPr>
              <a:t>by Fluent</a:t>
            </a:r>
            <a:endParaRPr lang="zh-CN" altLang="en-US" sz="1400" dirty="0">
              <a:solidFill>
                <a:srgbClr val="E7E6E6">
                  <a:lumMod val="25000"/>
                </a:srgbClr>
              </a:solidFill>
              <a:latin typeface="Arial" panose="020B0604020202020204" pitchFamily="34" charset="0"/>
              <a:cs typeface="Arial" panose="020B0604020202020204" pitchFamily="34" charset="0"/>
              <a:sym typeface="+mn-lt"/>
            </a:endParaRPr>
          </a:p>
        </p:txBody>
      </p:sp>
      <p:sp>
        <p:nvSpPr>
          <p:cNvPr id="41" name="Freeform 7"/>
          <p:cNvSpPr>
            <a:spLocks/>
          </p:cNvSpPr>
          <p:nvPr/>
        </p:nvSpPr>
        <p:spPr bwMode="auto">
          <a:xfrm>
            <a:off x="-10808" y="6105756"/>
            <a:ext cx="12880367" cy="1126893"/>
          </a:xfrm>
          <a:custGeom>
            <a:avLst/>
            <a:gdLst>
              <a:gd name="T0" fmla="*/ 5734 w 5734"/>
              <a:gd name="T1" fmla="*/ 0 h 719"/>
              <a:gd name="T2" fmla="*/ 5734 w 5734"/>
              <a:gd name="T3" fmla="*/ 719 h 719"/>
              <a:gd name="T4" fmla="*/ 0 w 5734"/>
              <a:gd name="T5" fmla="*/ 719 h 719"/>
              <a:gd name="T6" fmla="*/ 0 w 5734"/>
              <a:gd name="T7" fmla="*/ 71 h 719"/>
              <a:gd name="T8" fmla="*/ 230 w 5734"/>
              <a:gd name="T9" fmla="*/ 131 h 719"/>
              <a:gd name="T10" fmla="*/ 459 w 5734"/>
              <a:gd name="T11" fmla="*/ 185 h 719"/>
              <a:gd name="T12" fmla="*/ 690 w 5734"/>
              <a:gd name="T13" fmla="*/ 236 h 719"/>
              <a:gd name="T14" fmla="*/ 921 w 5734"/>
              <a:gd name="T15" fmla="*/ 281 h 719"/>
              <a:gd name="T16" fmla="*/ 1154 w 5734"/>
              <a:gd name="T17" fmla="*/ 323 h 719"/>
              <a:gd name="T18" fmla="*/ 1389 w 5734"/>
              <a:gd name="T19" fmla="*/ 358 h 719"/>
              <a:gd name="T20" fmla="*/ 1627 w 5734"/>
              <a:gd name="T21" fmla="*/ 390 h 719"/>
              <a:gd name="T22" fmla="*/ 1865 w 5734"/>
              <a:gd name="T23" fmla="*/ 416 h 719"/>
              <a:gd name="T24" fmla="*/ 2105 w 5734"/>
              <a:gd name="T25" fmla="*/ 435 h 719"/>
              <a:gd name="T26" fmla="*/ 2348 w 5734"/>
              <a:gd name="T27" fmla="*/ 449 h 719"/>
              <a:gd name="T28" fmla="*/ 2593 w 5734"/>
              <a:gd name="T29" fmla="*/ 456 h 719"/>
              <a:gd name="T30" fmla="*/ 2842 w 5734"/>
              <a:gd name="T31" fmla="*/ 456 h 719"/>
              <a:gd name="T32" fmla="*/ 3094 w 5734"/>
              <a:gd name="T33" fmla="*/ 451 h 719"/>
              <a:gd name="T34" fmla="*/ 3348 w 5734"/>
              <a:gd name="T35" fmla="*/ 439 h 719"/>
              <a:gd name="T36" fmla="*/ 3605 w 5734"/>
              <a:gd name="T37" fmla="*/ 420 h 719"/>
              <a:gd name="T38" fmla="*/ 3868 w 5734"/>
              <a:gd name="T39" fmla="*/ 393 h 719"/>
              <a:gd name="T40" fmla="*/ 4132 w 5734"/>
              <a:gd name="T41" fmla="*/ 358 h 719"/>
              <a:gd name="T42" fmla="*/ 4402 w 5734"/>
              <a:gd name="T43" fmla="*/ 316 h 719"/>
              <a:gd name="T44" fmla="*/ 4675 w 5734"/>
              <a:gd name="T45" fmla="*/ 266 h 719"/>
              <a:gd name="T46" fmla="*/ 4953 w 5734"/>
              <a:gd name="T47" fmla="*/ 208 h 719"/>
              <a:gd name="T48" fmla="*/ 5235 w 5734"/>
              <a:gd name="T49" fmla="*/ 141 h 719"/>
              <a:gd name="T50" fmla="*/ 5349 w 5734"/>
              <a:gd name="T51" fmla="*/ 113 h 719"/>
              <a:gd name="T52" fmla="*/ 5456 w 5734"/>
              <a:gd name="T53" fmla="*/ 85 h 719"/>
              <a:gd name="T54" fmla="*/ 5556 w 5734"/>
              <a:gd name="T55" fmla="*/ 57 h 719"/>
              <a:gd name="T56" fmla="*/ 5648 w 5734"/>
              <a:gd name="T57" fmla="*/ 29 h 719"/>
              <a:gd name="T58" fmla="*/ 5734 w 5734"/>
              <a:gd name="T59"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34" h="719">
                <a:moveTo>
                  <a:pt x="5734" y="0"/>
                </a:moveTo>
                <a:lnTo>
                  <a:pt x="5734" y="719"/>
                </a:lnTo>
                <a:lnTo>
                  <a:pt x="0" y="719"/>
                </a:lnTo>
                <a:lnTo>
                  <a:pt x="0" y="71"/>
                </a:lnTo>
                <a:lnTo>
                  <a:pt x="230" y="131"/>
                </a:lnTo>
                <a:lnTo>
                  <a:pt x="459" y="185"/>
                </a:lnTo>
                <a:lnTo>
                  <a:pt x="690" y="236"/>
                </a:lnTo>
                <a:lnTo>
                  <a:pt x="921" y="281"/>
                </a:lnTo>
                <a:lnTo>
                  <a:pt x="1154" y="323"/>
                </a:lnTo>
                <a:lnTo>
                  <a:pt x="1389" y="358"/>
                </a:lnTo>
                <a:lnTo>
                  <a:pt x="1627" y="390"/>
                </a:lnTo>
                <a:lnTo>
                  <a:pt x="1865" y="416"/>
                </a:lnTo>
                <a:lnTo>
                  <a:pt x="2105" y="435"/>
                </a:lnTo>
                <a:lnTo>
                  <a:pt x="2348" y="449"/>
                </a:lnTo>
                <a:lnTo>
                  <a:pt x="2593" y="456"/>
                </a:lnTo>
                <a:lnTo>
                  <a:pt x="2842" y="456"/>
                </a:lnTo>
                <a:lnTo>
                  <a:pt x="3094" y="451"/>
                </a:lnTo>
                <a:lnTo>
                  <a:pt x="3348" y="439"/>
                </a:lnTo>
                <a:lnTo>
                  <a:pt x="3605" y="420"/>
                </a:lnTo>
                <a:lnTo>
                  <a:pt x="3868" y="393"/>
                </a:lnTo>
                <a:lnTo>
                  <a:pt x="4132" y="358"/>
                </a:lnTo>
                <a:lnTo>
                  <a:pt x="4402" y="316"/>
                </a:lnTo>
                <a:lnTo>
                  <a:pt x="4675" y="266"/>
                </a:lnTo>
                <a:lnTo>
                  <a:pt x="4953" y="208"/>
                </a:lnTo>
                <a:lnTo>
                  <a:pt x="5235" y="141"/>
                </a:lnTo>
                <a:lnTo>
                  <a:pt x="5349" y="113"/>
                </a:lnTo>
                <a:lnTo>
                  <a:pt x="5456" y="85"/>
                </a:lnTo>
                <a:lnTo>
                  <a:pt x="5556" y="57"/>
                </a:lnTo>
                <a:lnTo>
                  <a:pt x="5648" y="29"/>
                </a:lnTo>
                <a:lnTo>
                  <a:pt x="5734" y="0"/>
                </a:lnTo>
                <a:close/>
              </a:path>
            </a:pathLst>
          </a:custGeom>
          <a:solidFill>
            <a:schemeClr val="accent1"/>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2" name="图片 1"/>
          <p:cNvPicPr>
            <a:picLocks noChangeAspect="1"/>
          </p:cNvPicPr>
          <p:nvPr/>
        </p:nvPicPr>
        <p:blipFill>
          <a:blip r:embed="rId3"/>
          <a:stretch>
            <a:fillRect/>
          </a:stretch>
        </p:blipFill>
        <p:spPr>
          <a:xfrm>
            <a:off x="3315141" y="3256285"/>
            <a:ext cx="4515992" cy="3339513"/>
          </a:xfrm>
          <a:prstGeom prst="rect">
            <a:avLst/>
          </a:prstGeom>
        </p:spPr>
      </p:pic>
    </p:spTree>
    <p:extLst>
      <p:ext uri="{BB962C8B-B14F-4D97-AF65-F5344CB8AC3E}">
        <p14:creationId xmlns:p14="http://schemas.microsoft.com/office/powerpoint/2010/main" val="2785630561"/>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Pentagon 6"/>
          <p:cNvSpPr/>
          <p:nvPr/>
        </p:nvSpPr>
        <p:spPr>
          <a:xfrm>
            <a:off x="602610" y="1142553"/>
            <a:ext cx="3451700" cy="543267"/>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altLang="zh-CN" sz="1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5" name="Oval 13"/>
          <p:cNvSpPr/>
          <p:nvPr/>
        </p:nvSpPr>
        <p:spPr>
          <a:xfrm>
            <a:off x="-10808" y="990101"/>
            <a:ext cx="876637" cy="876637"/>
          </a:xfrm>
          <a:prstGeom prst="ellipse">
            <a:avLst/>
          </a:prstGeom>
          <a:solidFill>
            <a:schemeClr val="accent4"/>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8" name="Text Placeholder 7"/>
          <p:cNvSpPr txBox="1">
            <a:spLocks/>
          </p:cNvSpPr>
          <p:nvPr/>
        </p:nvSpPr>
        <p:spPr>
          <a:xfrm>
            <a:off x="1312341" y="1247988"/>
            <a:ext cx="1696868" cy="332399"/>
          </a:xfrm>
          <a:prstGeom prst="rect">
            <a:avLst/>
          </a:prstGeom>
        </p:spPr>
        <p:txBody>
          <a:bodyPr vert="horz" lIns="0" tIns="0" rIns="0" bIns="0" anchor="ctr">
            <a:spAutoFit/>
          </a:bodyPr>
          <a:lstStyle>
            <a:lvl1pPr marL="0" indent="0" algn="r" rtl="0" eaLnBrk="0" fontAlgn="base" hangingPunct="0">
              <a:lnSpc>
                <a:spcPct val="100000"/>
              </a:lnSpc>
              <a:spcBef>
                <a:spcPts val="0"/>
              </a:spcBef>
              <a:spcAft>
                <a:spcPts val="0"/>
              </a:spcAft>
              <a:buFont typeface="Arial" panose="020B0604020202020204" pitchFamily="34" charset="0"/>
              <a:buNone/>
              <a:defRPr sz="1266"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4963" indent="-319088"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0838"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603"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77258"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19911"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62567"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pPr algn="l">
              <a:lnSpc>
                <a:spcPct val="120000"/>
              </a:lnSpc>
            </a:pPr>
            <a:r>
              <a:rPr lang="zh-CN" altLang="zh-CN" sz="1800" dirty="0"/>
              <a:t>初始化流场</a:t>
            </a:r>
            <a:endParaRPr lang="zh-CN" altLang="en-US" sz="1800" b="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文本框 43"/>
          <p:cNvSpPr txBox="1"/>
          <p:nvPr/>
        </p:nvSpPr>
        <p:spPr>
          <a:xfrm>
            <a:off x="372973" y="362225"/>
            <a:ext cx="887249" cy="374375"/>
          </a:xfrm>
          <a:prstGeom prst="rect">
            <a:avLst/>
          </a:prstGeom>
          <a:noFill/>
        </p:spPr>
        <p:txBody>
          <a:bodyPr wrap="none" lIns="96434" tIns="48217" rIns="96434" bIns="48217" rtlCol="0">
            <a:spAutoFit/>
          </a:bodyPr>
          <a:lstStyle/>
          <a:p>
            <a:pPr defTabSz="964278"/>
            <a:r>
              <a:rPr lang="zh-CN" altLang="zh-CN" dirty="0">
                <a:solidFill>
                  <a:srgbClr val="E7E6E6">
                    <a:lumMod val="25000"/>
                  </a:srgbClr>
                </a:solidFill>
                <a:latin typeface="微软雅黑" panose="020B0503020204020204" pitchFamily="34" charset="-122"/>
                <a:ea typeface="微软雅黑" panose="020B0503020204020204" pitchFamily="34" charset="-122"/>
                <a:cs typeface="+mn-ea"/>
              </a:rPr>
              <a:t>初始化</a:t>
            </a:r>
            <a:endParaRPr lang="zh-CN" altLang="en-US" dirty="0">
              <a:solidFill>
                <a:srgbClr val="E7E6E6">
                  <a:lumMod val="25000"/>
                </a:srgbClr>
              </a:solidFill>
              <a:latin typeface="微软雅黑" panose="020B0503020204020204" pitchFamily="34" charset="-122"/>
              <a:ea typeface="微软雅黑" panose="020B0503020204020204" pitchFamily="34" charset="-122"/>
              <a:cs typeface="+mn-ea"/>
              <a:sym typeface="+mn-lt"/>
            </a:endParaRPr>
          </a:p>
        </p:txBody>
      </p:sp>
      <p:sp>
        <p:nvSpPr>
          <p:cNvPr id="76" name="Freeform 7"/>
          <p:cNvSpPr>
            <a:spLocks/>
          </p:cNvSpPr>
          <p:nvPr/>
        </p:nvSpPr>
        <p:spPr bwMode="auto">
          <a:xfrm>
            <a:off x="-10808" y="6105756"/>
            <a:ext cx="12880367" cy="1126893"/>
          </a:xfrm>
          <a:custGeom>
            <a:avLst/>
            <a:gdLst>
              <a:gd name="T0" fmla="*/ 5734 w 5734"/>
              <a:gd name="T1" fmla="*/ 0 h 719"/>
              <a:gd name="T2" fmla="*/ 5734 w 5734"/>
              <a:gd name="T3" fmla="*/ 719 h 719"/>
              <a:gd name="T4" fmla="*/ 0 w 5734"/>
              <a:gd name="T5" fmla="*/ 719 h 719"/>
              <a:gd name="T6" fmla="*/ 0 w 5734"/>
              <a:gd name="T7" fmla="*/ 71 h 719"/>
              <a:gd name="T8" fmla="*/ 230 w 5734"/>
              <a:gd name="T9" fmla="*/ 131 h 719"/>
              <a:gd name="T10" fmla="*/ 459 w 5734"/>
              <a:gd name="T11" fmla="*/ 185 h 719"/>
              <a:gd name="T12" fmla="*/ 690 w 5734"/>
              <a:gd name="T13" fmla="*/ 236 h 719"/>
              <a:gd name="T14" fmla="*/ 921 w 5734"/>
              <a:gd name="T15" fmla="*/ 281 h 719"/>
              <a:gd name="T16" fmla="*/ 1154 w 5734"/>
              <a:gd name="T17" fmla="*/ 323 h 719"/>
              <a:gd name="T18" fmla="*/ 1389 w 5734"/>
              <a:gd name="T19" fmla="*/ 358 h 719"/>
              <a:gd name="T20" fmla="*/ 1627 w 5734"/>
              <a:gd name="T21" fmla="*/ 390 h 719"/>
              <a:gd name="T22" fmla="*/ 1865 w 5734"/>
              <a:gd name="T23" fmla="*/ 416 h 719"/>
              <a:gd name="T24" fmla="*/ 2105 w 5734"/>
              <a:gd name="T25" fmla="*/ 435 h 719"/>
              <a:gd name="T26" fmla="*/ 2348 w 5734"/>
              <a:gd name="T27" fmla="*/ 449 h 719"/>
              <a:gd name="T28" fmla="*/ 2593 w 5734"/>
              <a:gd name="T29" fmla="*/ 456 h 719"/>
              <a:gd name="T30" fmla="*/ 2842 w 5734"/>
              <a:gd name="T31" fmla="*/ 456 h 719"/>
              <a:gd name="T32" fmla="*/ 3094 w 5734"/>
              <a:gd name="T33" fmla="*/ 451 h 719"/>
              <a:gd name="T34" fmla="*/ 3348 w 5734"/>
              <a:gd name="T35" fmla="*/ 439 h 719"/>
              <a:gd name="T36" fmla="*/ 3605 w 5734"/>
              <a:gd name="T37" fmla="*/ 420 h 719"/>
              <a:gd name="T38" fmla="*/ 3868 w 5734"/>
              <a:gd name="T39" fmla="*/ 393 h 719"/>
              <a:gd name="T40" fmla="*/ 4132 w 5734"/>
              <a:gd name="T41" fmla="*/ 358 h 719"/>
              <a:gd name="T42" fmla="*/ 4402 w 5734"/>
              <a:gd name="T43" fmla="*/ 316 h 719"/>
              <a:gd name="T44" fmla="*/ 4675 w 5734"/>
              <a:gd name="T45" fmla="*/ 266 h 719"/>
              <a:gd name="T46" fmla="*/ 4953 w 5734"/>
              <a:gd name="T47" fmla="*/ 208 h 719"/>
              <a:gd name="T48" fmla="*/ 5235 w 5734"/>
              <a:gd name="T49" fmla="*/ 141 h 719"/>
              <a:gd name="T50" fmla="*/ 5349 w 5734"/>
              <a:gd name="T51" fmla="*/ 113 h 719"/>
              <a:gd name="T52" fmla="*/ 5456 w 5734"/>
              <a:gd name="T53" fmla="*/ 85 h 719"/>
              <a:gd name="T54" fmla="*/ 5556 w 5734"/>
              <a:gd name="T55" fmla="*/ 57 h 719"/>
              <a:gd name="T56" fmla="*/ 5648 w 5734"/>
              <a:gd name="T57" fmla="*/ 29 h 719"/>
              <a:gd name="T58" fmla="*/ 5734 w 5734"/>
              <a:gd name="T59"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34" h="719">
                <a:moveTo>
                  <a:pt x="5734" y="0"/>
                </a:moveTo>
                <a:lnTo>
                  <a:pt x="5734" y="719"/>
                </a:lnTo>
                <a:lnTo>
                  <a:pt x="0" y="719"/>
                </a:lnTo>
                <a:lnTo>
                  <a:pt x="0" y="71"/>
                </a:lnTo>
                <a:lnTo>
                  <a:pt x="230" y="131"/>
                </a:lnTo>
                <a:lnTo>
                  <a:pt x="459" y="185"/>
                </a:lnTo>
                <a:lnTo>
                  <a:pt x="690" y="236"/>
                </a:lnTo>
                <a:lnTo>
                  <a:pt x="921" y="281"/>
                </a:lnTo>
                <a:lnTo>
                  <a:pt x="1154" y="323"/>
                </a:lnTo>
                <a:lnTo>
                  <a:pt x="1389" y="358"/>
                </a:lnTo>
                <a:lnTo>
                  <a:pt x="1627" y="390"/>
                </a:lnTo>
                <a:lnTo>
                  <a:pt x="1865" y="416"/>
                </a:lnTo>
                <a:lnTo>
                  <a:pt x="2105" y="435"/>
                </a:lnTo>
                <a:lnTo>
                  <a:pt x="2348" y="449"/>
                </a:lnTo>
                <a:lnTo>
                  <a:pt x="2593" y="456"/>
                </a:lnTo>
                <a:lnTo>
                  <a:pt x="2842" y="456"/>
                </a:lnTo>
                <a:lnTo>
                  <a:pt x="3094" y="451"/>
                </a:lnTo>
                <a:lnTo>
                  <a:pt x="3348" y="439"/>
                </a:lnTo>
                <a:lnTo>
                  <a:pt x="3605" y="420"/>
                </a:lnTo>
                <a:lnTo>
                  <a:pt x="3868" y="393"/>
                </a:lnTo>
                <a:lnTo>
                  <a:pt x="4132" y="358"/>
                </a:lnTo>
                <a:lnTo>
                  <a:pt x="4402" y="316"/>
                </a:lnTo>
                <a:lnTo>
                  <a:pt x="4675" y="266"/>
                </a:lnTo>
                <a:lnTo>
                  <a:pt x="4953" y="208"/>
                </a:lnTo>
                <a:lnTo>
                  <a:pt x="5235" y="141"/>
                </a:lnTo>
                <a:lnTo>
                  <a:pt x="5349" y="113"/>
                </a:lnTo>
                <a:lnTo>
                  <a:pt x="5456" y="85"/>
                </a:lnTo>
                <a:lnTo>
                  <a:pt x="5556" y="57"/>
                </a:lnTo>
                <a:lnTo>
                  <a:pt x="5648" y="29"/>
                </a:lnTo>
                <a:lnTo>
                  <a:pt x="5734" y="0"/>
                </a:lnTo>
                <a:close/>
              </a:path>
            </a:pathLst>
          </a:custGeom>
          <a:solidFill>
            <a:schemeClr val="accent1"/>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5" name="图片 4"/>
          <p:cNvPicPr>
            <a:picLocks noChangeAspect="1"/>
          </p:cNvPicPr>
          <p:nvPr/>
        </p:nvPicPr>
        <p:blipFill>
          <a:blip r:embed="rId3"/>
          <a:stretch>
            <a:fillRect/>
          </a:stretch>
        </p:blipFill>
        <p:spPr>
          <a:xfrm>
            <a:off x="4269135" y="1253072"/>
            <a:ext cx="5789873" cy="4852683"/>
          </a:xfrm>
          <a:prstGeom prst="rect">
            <a:avLst/>
          </a:prstGeom>
        </p:spPr>
      </p:pic>
    </p:spTree>
    <p:extLst>
      <p:ext uri="{BB962C8B-B14F-4D97-AF65-F5344CB8AC3E}">
        <p14:creationId xmlns:p14="http://schemas.microsoft.com/office/powerpoint/2010/main" val="1188454943"/>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5"/>
          <p:cNvGrpSpPr/>
          <p:nvPr/>
        </p:nvGrpSpPr>
        <p:grpSpPr>
          <a:xfrm>
            <a:off x="596727" y="447973"/>
            <a:ext cx="7155313" cy="543268"/>
            <a:chOff x="5128064" y="3934054"/>
            <a:chExt cx="3477718" cy="515155"/>
          </a:xfrm>
        </p:grpSpPr>
        <p:sp>
          <p:nvSpPr>
            <p:cNvPr id="3" name="Pentagon 6"/>
            <p:cNvSpPr/>
            <p:nvPr/>
          </p:nvSpPr>
          <p:spPr>
            <a:xfrm>
              <a:off x="5332699" y="3934054"/>
              <a:ext cx="3273083" cy="515154"/>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altLang="zh-CN" sz="1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 name="Rectangle 10"/>
            <p:cNvSpPr/>
            <p:nvPr/>
          </p:nvSpPr>
          <p:spPr>
            <a:xfrm>
              <a:off x="5128064" y="3934054"/>
              <a:ext cx="464234" cy="5151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sz="1400" dirty="0">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5" name="Oval 11"/>
          <p:cNvSpPr/>
          <p:nvPr/>
        </p:nvSpPr>
        <p:spPr>
          <a:xfrm>
            <a:off x="335218" y="290280"/>
            <a:ext cx="876637" cy="876637"/>
          </a:xfrm>
          <a:prstGeom prst="ellipse">
            <a:avLst/>
          </a:prstGeom>
          <a:solidFill>
            <a:schemeClr val="accent3"/>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Text Placeholder 7"/>
          <p:cNvSpPr txBox="1">
            <a:spLocks/>
          </p:cNvSpPr>
          <p:nvPr/>
        </p:nvSpPr>
        <p:spPr>
          <a:xfrm>
            <a:off x="1676241" y="562398"/>
            <a:ext cx="1696868" cy="332399"/>
          </a:xfrm>
          <a:prstGeom prst="rect">
            <a:avLst/>
          </a:prstGeom>
        </p:spPr>
        <p:txBody>
          <a:bodyPr vert="horz" lIns="0" tIns="0" rIns="0" bIns="0" anchor="ctr">
            <a:spAutoFit/>
          </a:bodyPr>
          <a:lstStyle>
            <a:lvl1pPr marL="0" indent="0" algn="r" rtl="0" eaLnBrk="0" fontAlgn="base" hangingPunct="0">
              <a:lnSpc>
                <a:spcPct val="100000"/>
              </a:lnSpc>
              <a:spcBef>
                <a:spcPts val="0"/>
              </a:spcBef>
              <a:spcAft>
                <a:spcPts val="0"/>
              </a:spcAft>
              <a:buFont typeface="Arial" panose="020B0604020202020204" pitchFamily="34" charset="0"/>
              <a:buNone/>
              <a:defRPr sz="1266"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4963" indent="-319088"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0838"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603"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77258"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19911"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62567"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pPr algn="l">
              <a:lnSpc>
                <a:spcPct val="120000"/>
              </a:lnSpc>
            </a:pPr>
            <a:r>
              <a:rPr lang="zh-CN" altLang="zh-CN" sz="1800" dirty="0" smtClean="0"/>
              <a:t>绘制</a:t>
            </a:r>
            <a:r>
              <a:rPr lang="zh-CN" altLang="en-US" sz="1800" dirty="0" smtClean="0"/>
              <a:t>力观测器</a:t>
            </a:r>
            <a:endParaRPr lang="zh-CN" altLang="en-US" sz="1800" b="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7" name="图片 6"/>
          <p:cNvPicPr>
            <a:picLocks noChangeAspect="1"/>
          </p:cNvPicPr>
          <p:nvPr/>
        </p:nvPicPr>
        <p:blipFill rotWithShape="1">
          <a:blip r:embed="rId2"/>
          <a:srcRect r="1107"/>
          <a:stretch/>
        </p:blipFill>
        <p:spPr>
          <a:xfrm>
            <a:off x="2036888" y="1960141"/>
            <a:ext cx="8496944" cy="3888432"/>
          </a:xfrm>
          <a:prstGeom prst="rect">
            <a:avLst/>
          </a:prstGeom>
        </p:spPr>
      </p:pic>
      <p:sp>
        <p:nvSpPr>
          <p:cNvPr id="8" name="Freeform 7"/>
          <p:cNvSpPr>
            <a:spLocks/>
          </p:cNvSpPr>
          <p:nvPr/>
        </p:nvSpPr>
        <p:spPr bwMode="auto">
          <a:xfrm>
            <a:off x="-10808" y="6105756"/>
            <a:ext cx="12880367" cy="1126893"/>
          </a:xfrm>
          <a:custGeom>
            <a:avLst/>
            <a:gdLst>
              <a:gd name="T0" fmla="*/ 5734 w 5734"/>
              <a:gd name="T1" fmla="*/ 0 h 719"/>
              <a:gd name="T2" fmla="*/ 5734 w 5734"/>
              <a:gd name="T3" fmla="*/ 719 h 719"/>
              <a:gd name="T4" fmla="*/ 0 w 5734"/>
              <a:gd name="T5" fmla="*/ 719 h 719"/>
              <a:gd name="T6" fmla="*/ 0 w 5734"/>
              <a:gd name="T7" fmla="*/ 71 h 719"/>
              <a:gd name="T8" fmla="*/ 230 w 5734"/>
              <a:gd name="T9" fmla="*/ 131 h 719"/>
              <a:gd name="T10" fmla="*/ 459 w 5734"/>
              <a:gd name="T11" fmla="*/ 185 h 719"/>
              <a:gd name="T12" fmla="*/ 690 w 5734"/>
              <a:gd name="T13" fmla="*/ 236 h 719"/>
              <a:gd name="T14" fmla="*/ 921 w 5734"/>
              <a:gd name="T15" fmla="*/ 281 h 719"/>
              <a:gd name="T16" fmla="*/ 1154 w 5734"/>
              <a:gd name="T17" fmla="*/ 323 h 719"/>
              <a:gd name="T18" fmla="*/ 1389 w 5734"/>
              <a:gd name="T19" fmla="*/ 358 h 719"/>
              <a:gd name="T20" fmla="*/ 1627 w 5734"/>
              <a:gd name="T21" fmla="*/ 390 h 719"/>
              <a:gd name="T22" fmla="*/ 1865 w 5734"/>
              <a:gd name="T23" fmla="*/ 416 h 719"/>
              <a:gd name="T24" fmla="*/ 2105 w 5734"/>
              <a:gd name="T25" fmla="*/ 435 h 719"/>
              <a:gd name="T26" fmla="*/ 2348 w 5734"/>
              <a:gd name="T27" fmla="*/ 449 h 719"/>
              <a:gd name="T28" fmla="*/ 2593 w 5734"/>
              <a:gd name="T29" fmla="*/ 456 h 719"/>
              <a:gd name="T30" fmla="*/ 2842 w 5734"/>
              <a:gd name="T31" fmla="*/ 456 h 719"/>
              <a:gd name="T32" fmla="*/ 3094 w 5734"/>
              <a:gd name="T33" fmla="*/ 451 h 719"/>
              <a:gd name="T34" fmla="*/ 3348 w 5734"/>
              <a:gd name="T35" fmla="*/ 439 h 719"/>
              <a:gd name="T36" fmla="*/ 3605 w 5734"/>
              <a:gd name="T37" fmla="*/ 420 h 719"/>
              <a:gd name="T38" fmla="*/ 3868 w 5734"/>
              <a:gd name="T39" fmla="*/ 393 h 719"/>
              <a:gd name="T40" fmla="*/ 4132 w 5734"/>
              <a:gd name="T41" fmla="*/ 358 h 719"/>
              <a:gd name="T42" fmla="*/ 4402 w 5734"/>
              <a:gd name="T43" fmla="*/ 316 h 719"/>
              <a:gd name="T44" fmla="*/ 4675 w 5734"/>
              <a:gd name="T45" fmla="*/ 266 h 719"/>
              <a:gd name="T46" fmla="*/ 4953 w 5734"/>
              <a:gd name="T47" fmla="*/ 208 h 719"/>
              <a:gd name="T48" fmla="*/ 5235 w 5734"/>
              <a:gd name="T49" fmla="*/ 141 h 719"/>
              <a:gd name="T50" fmla="*/ 5349 w 5734"/>
              <a:gd name="T51" fmla="*/ 113 h 719"/>
              <a:gd name="T52" fmla="*/ 5456 w 5734"/>
              <a:gd name="T53" fmla="*/ 85 h 719"/>
              <a:gd name="T54" fmla="*/ 5556 w 5734"/>
              <a:gd name="T55" fmla="*/ 57 h 719"/>
              <a:gd name="T56" fmla="*/ 5648 w 5734"/>
              <a:gd name="T57" fmla="*/ 29 h 719"/>
              <a:gd name="T58" fmla="*/ 5734 w 5734"/>
              <a:gd name="T59"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34" h="719">
                <a:moveTo>
                  <a:pt x="5734" y="0"/>
                </a:moveTo>
                <a:lnTo>
                  <a:pt x="5734" y="719"/>
                </a:lnTo>
                <a:lnTo>
                  <a:pt x="0" y="719"/>
                </a:lnTo>
                <a:lnTo>
                  <a:pt x="0" y="71"/>
                </a:lnTo>
                <a:lnTo>
                  <a:pt x="230" y="131"/>
                </a:lnTo>
                <a:lnTo>
                  <a:pt x="459" y="185"/>
                </a:lnTo>
                <a:lnTo>
                  <a:pt x="690" y="236"/>
                </a:lnTo>
                <a:lnTo>
                  <a:pt x="921" y="281"/>
                </a:lnTo>
                <a:lnTo>
                  <a:pt x="1154" y="323"/>
                </a:lnTo>
                <a:lnTo>
                  <a:pt x="1389" y="358"/>
                </a:lnTo>
                <a:lnTo>
                  <a:pt x="1627" y="390"/>
                </a:lnTo>
                <a:lnTo>
                  <a:pt x="1865" y="416"/>
                </a:lnTo>
                <a:lnTo>
                  <a:pt x="2105" y="435"/>
                </a:lnTo>
                <a:lnTo>
                  <a:pt x="2348" y="449"/>
                </a:lnTo>
                <a:lnTo>
                  <a:pt x="2593" y="456"/>
                </a:lnTo>
                <a:lnTo>
                  <a:pt x="2842" y="456"/>
                </a:lnTo>
                <a:lnTo>
                  <a:pt x="3094" y="451"/>
                </a:lnTo>
                <a:lnTo>
                  <a:pt x="3348" y="439"/>
                </a:lnTo>
                <a:lnTo>
                  <a:pt x="3605" y="420"/>
                </a:lnTo>
                <a:lnTo>
                  <a:pt x="3868" y="393"/>
                </a:lnTo>
                <a:lnTo>
                  <a:pt x="4132" y="358"/>
                </a:lnTo>
                <a:lnTo>
                  <a:pt x="4402" y="316"/>
                </a:lnTo>
                <a:lnTo>
                  <a:pt x="4675" y="266"/>
                </a:lnTo>
                <a:lnTo>
                  <a:pt x="4953" y="208"/>
                </a:lnTo>
                <a:lnTo>
                  <a:pt x="5235" y="141"/>
                </a:lnTo>
                <a:lnTo>
                  <a:pt x="5349" y="113"/>
                </a:lnTo>
                <a:lnTo>
                  <a:pt x="5456" y="85"/>
                </a:lnTo>
                <a:lnTo>
                  <a:pt x="5556" y="57"/>
                </a:lnTo>
                <a:lnTo>
                  <a:pt x="5648" y="29"/>
                </a:lnTo>
                <a:lnTo>
                  <a:pt x="5734" y="0"/>
                </a:lnTo>
                <a:close/>
              </a:path>
            </a:pathLst>
          </a:custGeom>
          <a:solidFill>
            <a:schemeClr val="accent1"/>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961570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5039007" y="87933"/>
            <a:ext cx="7875220" cy="3616325"/>
          </a:xfrm>
          <a:prstGeom prst="rect">
            <a:avLst/>
          </a:prstGeom>
        </p:spPr>
      </p:pic>
      <p:pic>
        <p:nvPicPr>
          <p:cNvPr id="4" name="图片 3"/>
          <p:cNvPicPr>
            <a:picLocks noChangeAspect="1"/>
          </p:cNvPicPr>
          <p:nvPr/>
        </p:nvPicPr>
        <p:blipFill>
          <a:blip r:embed="rId3"/>
          <a:stretch>
            <a:fillRect/>
          </a:stretch>
        </p:blipFill>
        <p:spPr>
          <a:xfrm>
            <a:off x="5082861" y="3832349"/>
            <a:ext cx="7787512" cy="3613523"/>
          </a:xfrm>
          <a:prstGeom prst="rect">
            <a:avLst/>
          </a:prstGeom>
        </p:spPr>
      </p:pic>
      <p:pic>
        <p:nvPicPr>
          <p:cNvPr id="5" name="图片 4"/>
          <p:cNvPicPr>
            <a:picLocks noChangeAspect="1"/>
          </p:cNvPicPr>
          <p:nvPr/>
        </p:nvPicPr>
        <p:blipFill>
          <a:blip r:embed="rId4"/>
          <a:stretch>
            <a:fillRect/>
          </a:stretch>
        </p:blipFill>
        <p:spPr>
          <a:xfrm>
            <a:off x="1748855" y="1573242"/>
            <a:ext cx="3223622" cy="5659408"/>
          </a:xfrm>
          <a:prstGeom prst="rect">
            <a:avLst/>
          </a:prstGeom>
        </p:spPr>
      </p:pic>
      <p:sp>
        <p:nvSpPr>
          <p:cNvPr id="6" name="Pentagon 6"/>
          <p:cNvSpPr/>
          <p:nvPr/>
        </p:nvSpPr>
        <p:spPr>
          <a:xfrm>
            <a:off x="812751" y="447973"/>
            <a:ext cx="3451700" cy="543267"/>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altLang="zh-CN" sz="1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7" name="Oval 13"/>
          <p:cNvSpPr/>
          <p:nvPr/>
        </p:nvSpPr>
        <p:spPr>
          <a:xfrm>
            <a:off x="199333" y="295521"/>
            <a:ext cx="876637" cy="876637"/>
          </a:xfrm>
          <a:prstGeom prst="ellipse">
            <a:avLst/>
          </a:prstGeom>
          <a:solidFill>
            <a:schemeClr val="accent4"/>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GB">
              <a:solidFill>
                <a:srgbClr val="000000"/>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Text Placeholder 7"/>
          <p:cNvSpPr txBox="1">
            <a:spLocks/>
          </p:cNvSpPr>
          <p:nvPr/>
        </p:nvSpPr>
        <p:spPr>
          <a:xfrm>
            <a:off x="1522481" y="553409"/>
            <a:ext cx="2386613" cy="332399"/>
          </a:xfrm>
          <a:prstGeom prst="rect">
            <a:avLst/>
          </a:prstGeom>
        </p:spPr>
        <p:txBody>
          <a:bodyPr vert="horz" wrap="square" lIns="0" tIns="0" rIns="0" bIns="0" anchor="ctr">
            <a:spAutoFit/>
          </a:bodyPr>
          <a:lstStyle>
            <a:lvl1pPr marL="0" indent="0" algn="r" rtl="0" eaLnBrk="0" fontAlgn="base" hangingPunct="0">
              <a:lnSpc>
                <a:spcPct val="100000"/>
              </a:lnSpc>
              <a:spcBef>
                <a:spcPts val="0"/>
              </a:spcBef>
              <a:spcAft>
                <a:spcPts val="0"/>
              </a:spcAft>
              <a:buFont typeface="Arial" panose="020B0604020202020204" pitchFamily="34" charset="0"/>
              <a:buNone/>
              <a:defRPr sz="1266"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4963" indent="-319088"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0838"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603"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77258"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19911"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62567"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pPr algn="l">
              <a:lnSpc>
                <a:spcPct val="120000"/>
              </a:lnSpc>
            </a:pPr>
            <a:r>
              <a:rPr lang="zh-CN" altLang="en-US" sz="1800" dirty="0" smtClean="0"/>
              <a:t>定义迭代次数和步长</a:t>
            </a:r>
            <a:endParaRPr lang="zh-CN" altLang="en-US" sz="1800" b="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40408996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858750" cy="7232650"/>
          </a:xfrm>
          <a:prstGeom prst="rect">
            <a:avLst/>
          </a:prstGeom>
          <a:blipFill dpi="0" rotWithShape="1">
            <a:blip r:embed="rId2"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146" name="Freeform 2"/>
          <p:cNvSpPr>
            <a:spLocks/>
          </p:cNvSpPr>
          <p:nvPr/>
        </p:nvSpPr>
        <p:spPr bwMode="auto">
          <a:xfrm>
            <a:off x="1" y="1030066"/>
            <a:ext cx="6201668" cy="6201668"/>
          </a:xfrm>
          <a:custGeom>
            <a:avLst/>
            <a:gdLst>
              <a:gd name="T0" fmla="*/ 3519151 w 1386"/>
              <a:gd name="T1" fmla="*/ 4410075 h 1386"/>
              <a:gd name="T2" fmla="*/ 4410075 w 1386"/>
              <a:gd name="T3" fmla="*/ 2497770 h 1386"/>
              <a:gd name="T4" fmla="*/ 1912305 w 1386"/>
              <a:gd name="T5" fmla="*/ 0 h 1386"/>
              <a:gd name="T6" fmla="*/ 0 w 1386"/>
              <a:gd name="T7" fmla="*/ 890924 h 1386"/>
              <a:gd name="T8" fmla="*/ 0 w 1386"/>
              <a:gd name="T9" fmla="*/ 4104615 h 1386"/>
              <a:gd name="T10" fmla="*/ 0 w 1386"/>
              <a:gd name="T11" fmla="*/ 4410075 h 1386"/>
              <a:gd name="T12" fmla="*/ 305460 w 1386"/>
              <a:gd name="T13" fmla="*/ 4410075 h 1386"/>
              <a:gd name="T14" fmla="*/ 3519151 w 1386"/>
              <a:gd name="T15" fmla="*/ 4410075 h 138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86" h="1386">
                <a:moveTo>
                  <a:pt x="1106" y="1386"/>
                </a:moveTo>
                <a:cubicBezTo>
                  <a:pt x="1277" y="1242"/>
                  <a:pt x="1386" y="1026"/>
                  <a:pt x="1386" y="785"/>
                </a:cubicBezTo>
                <a:cubicBezTo>
                  <a:pt x="1386" y="351"/>
                  <a:pt x="1034" y="0"/>
                  <a:pt x="601" y="0"/>
                </a:cubicBezTo>
                <a:cubicBezTo>
                  <a:pt x="360" y="0"/>
                  <a:pt x="144" y="109"/>
                  <a:pt x="0" y="280"/>
                </a:cubicBezTo>
                <a:cubicBezTo>
                  <a:pt x="0" y="1290"/>
                  <a:pt x="0" y="1290"/>
                  <a:pt x="0" y="1290"/>
                </a:cubicBezTo>
                <a:cubicBezTo>
                  <a:pt x="0" y="1386"/>
                  <a:pt x="0" y="1386"/>
                  <a:pt x="0" y="1386"/>
                </a:cubicBezTo>
                <a:cubicBezTo>
                  <a:pt x="96" y="1386"/>
                  <a:pt x="96" y="1386"/>
                  <a:pt x="96" y="1386"/>
                </a:cubicBezTo>
                <a:lnTo>
                  <a:pt x="1106" y="1386"/>
                </a:lnTo>
                <a:close/>
              </a:path>
            </a:pathLst>
          </a:custGeom>
          <a:solidFill>
            <a:schemeClr val="accent2">
              <a:alpha val="70195"/>
            </a:schemeClr>
          </a:solidFill>
          <a:ln>
            <a:noFill/>
          </a:ln>
          <a:extLst/>
        </p:spPr>
        <p:txBody>
          <a:bodyPr/>
          <a:lstStyle/>
          <a:p>
            <a:endParaRPr lang="zh-CN" altLang="en-US" sz="2669">
              <a:latin typeface="Arial" panose="020B0604020202020204" pitchFamily="34" charset="0"/>
              <a:ea typeface="微软雅黑" panose="020B0503020204020204" pitchFamily="34" charset="-122"/>
              <a:sym typeface="Arial" panose="020B0604020202020204" pitchFamily="34" charset="0"/>
            </a:endParaRPr>
          </a:p>
        </p:txBody>
      </p:sp>
      <p:sp>
        <p:nvSpPr>
          <p:cNvPr id="6147" name="Freeform 3"/>
          <p:cNvSpPr>
            <a:spLocks/>
          </p:cNvSpPr>
          <p:nvPr/>
        </p:nvSpPr>
        <p:spPr bwMode="auto">
          <a:xfrm>
            <a:off x="0" y="1853828"/>
            <a:ext cx="5377905" cy="5377905"/>
          </a:xfrm>
          <a:custGeom>
            <a:avLst/>
            <a:gdLst>
              <a:gd name="T0" fmla="*/ 1912144 w 1202"/>
              <a:gd name="T1" fmla="*/ 0 h 1202"/>
              <a:gd name="T2" fmla="*/ 0 w 1202"/>
              <a:gd name="T3" fmla="*/ 1912144 h 1202"/>
              <a:gd name="T4" fmla="*/ 0 w 1202"/>
              <a:gd name="T5" fmla="*/ 3824288 h 1202"/>
              <a:gd name="T6" fmla="*/ 1912144 w 1202"/>
              <a:gd name="T7" fmla="*/ 3824288 h 1202"/>
              <a:gd name="T8" fmla="*/ 3824288 w 1202"/>
              <a:gd name="T9" fmla="*/ 1912144 h 1202"/>
              <a:gd name="T10" fmla="*/ 1912144 w 1202"/>
              <a:gd name="T11" fmla="*/ 0 h 120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02" h="1202">
                <a:moveTo>
                  <a:pt x="601" y="0"/>
                </a:moveTo>
                <a:cubicBezTo>
                  <a:pt x="269" y="0"/>
                  <a:pt x="0" y="269"/>
                  <a:pt x="0" y="601"/>
                </a:cubicBezTo>
                <a:cubicBezTo>
                  <a:pt x="0" y="1202"/>
                  <a:pt x="0" y="1202"/>
                  <a:pt x="0" y="1202"/>
                </a:cubicBezTo>
                <a:cubicBezTo>
                  <a:pt x="601" y="1202"/>
                  <a:pt x="601" y="1202"/>
                  <a:pt x="601" y="1202"/>
                </a:cubicBezTo>
                <a:cubicBezTo>
                  <a:pt x="933" y="1202"/>
                  <a:pt x="1202" y="933"/>
                  <a:pt x="1202" y="601"/>
                </a:cubicBezTo>
                <a:cubicBezTo>
                  <a:pt x="1202" y="269"/>
                  <a:pt x="933" y="0"/>
                  <a:pt x="601" y="0"/>
                </a:cubicBezTo>
                <a:close/>
              </a:path>
            </a:pathLst>
          </a:custGeom>
          <a:solidFill>
            <a:schemeClr val="accent1">
              <a:lumMod val="50000"/>
              <a:alpha val="70195"/>
            </a:schemeClr>
          </a:solidFill>
          <a:ln>
            <a:noFill/>
          </a:ln>
          <a:extLst/>
        </p:spPr>
        <p:txBody>
          <a:bodyPr/>
          <a:lstStyle/>
          <a:p>
            <a:endParaRPr lang="zh-CN" altLang="en-US" sz="2669">
              <a:latin typeface="Arial" panose="020B0604020202020204" pitchFamily="34" charset="0"/>
              <a:ea typeface="微软雅黑" panose="020B0503020204020204" pitchFamily="34" charset="-122"/>
              <a:sym typeface="Arial" panose="020B0604020202020204" pitchFamily="34" charset="0"/>
            </a:endParaRPr>
          </a:p>
        </p:txBody>
      </p:sp>
      <p:grpSp>
        <p:nvGrpSpPr>
          <p:cNvPr id="3" name="Group 4"/>
          <p:cNvGrpSpPr>
            <a:grpSpLocks/>
          </p:cNvGrpSpPr>
          <p:nvPr/>
        </p:nvGrpSpPr>
        <p:grpSpPr bwMode="auto">
          <a:xfrm>
            <a:off x="4163468" y="2242271"/>
            <a:ext cx="817066" cy="817066"/>
            <a:chOff x="0" y="0"/>
            <a:chExt cx="366" cy="366"/>
          </a:xfrm>
        </p:grpSpPr>
        <p:sp>
          <p:nvSpPr>
            <p:cNvPr id="6152" name="Oval 5"/>
            <p:cNvSpPr>
              <a:spLocks noChangeArrowheads="1"/>
            </p:cNvSpPr>
            <p:nvPr/>
          </p:nvSpPr>
          <p:spPr bwMode="auto">
            <a:xfrm>
              <a:off x="0" y="0"/>
              <a:ext cx="366" cy="366"/>
            </a:xfrm>
            <a:prstGeom prst="ellipse">
              <a:avLst/>
            </a:pr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669">
                <a:ea typeface="微软雅黑" panose="020B0503020204020204" pitchFamily="34" charset="-122"/>
                <a:sym typeface="Arial" panose="020B0604020202020204" pitchFamily="34" charset="0"/>
              </a:endParaRPr>
            </a:p>
          </p:txBody>
        </p:sp>
        <p:sp>
          <p:nvSpPr>
            <p:cNvPr id="6153" name="Freeform 6"/>
            <p:cNvSpPr>
              <a:spLocks noEditPoints="1"/>
            </p:cNvSpPr>
            <p:nvPr/>
          </p:nvSpPr>
          <p:spPr bwMode="auto">
            <a:xfrm>
              <a:off x="108" y="100"/>
              <a:ext cx="148" cy="164"/>
            </a:xfrm>
            <a:custGeom>
              <a:avLst/>
              <a:gdLst>
                <a:gd name="T0" fmla="*/ 140 w 71"/>
                <a:gd name="T1" fmla="*/ 21 h 79"/>
                <a:gd name="T2" fmla="*/ 144 w 71"/>
                <a:gd name="T3" fmla="*/ 6 h 79"/>
                <a:gd name="T4" fmla="*/ 148 w 71"/>
                <a:gd name="T5" fmla="*/ 17 h 79"/>
                <a:gd name="T6" fmla="*/ 15 w 71"/>
                <a:gd name="T7" fmla="*/ 6 h 79"/>
                <a:gd name="T8" fmla="*/ 60 w 71"/>
                <a:gd name="T9" fmla="*/ 0 h 79"/>
                <a:gd name="T10" fmla="*/ 90 w 71"/>
                <a:gd name="T11" fmla="*/ 6 h 79"/>
                <a:gd name="T12" fmla="*/ 135 w 71"/>
                <a:gd name="T13" fmla="*/ 21 h 79"/>
                <a:gd name="T14" fmla="*/ 15 w 71"/>
                <a:gd name="T15" fmla="*/ 6 h 79"/>
                <a:gd name="T16" fmla="*/ 0 w 71"/>
                <a:gd name="T17" fmla="*/ 10 h 79"/>
                <a:gd name="T18" fmla="*/ 10 w 71"/>
                <a:gd name="T19" fmla="*/ 6 h 79"/>
                <a:gd name="T20" fmla="*/ 6 w 71"/>
                <a:gd name="T21" fmla="*/ 21 h 79"/>
                <a:gd name="T22" fmla="*/ 133 w 71"/>
                <a:gd name="T23" fmla="*/ 27 h 79"/>
                <a:gd name="T24" fmla="*/ 17 w 71"/>
                <a:gd name="T25" fmla="*/ 118 h 79"/>
                <a:gd name="T26" fmla="*/ 133 w 71"/>
                <a:gd name="T27" fmla="*/ 27 h 79"/>
                <a:gd name="T28" fmla="*/ 108 w 71"/>
                <a:gd name="T29" fmla="*/ 102 h 79"/>
                <a:gd name="T30" fmla="*/ 85 w 71"/>
                <a:gd name="T31" fmla="*/ 95 h 79"/>
                <a:gd name="T32" fmla="*/ 85 w 71"/>
                <a:gd name="T33" fmla="*/ 89 h 79"/>
                <a:gd name="T34" fmla="*/ 123 w 71"/>
                <a:gd name="T35" fmla="*/ 83 h 79"/>
                <a:gd name="T36" fmla="*/ 85 w 71"/>
                <a:gd name="T37" fmla="*/ 89 h 79"/>
                <a:gd name="T38" fmla="*/ 123 w 71"/>
                <a:gd name="T39" fmla="*/ 73 h 79"/>
                <a:gd name="T40" fmla="*/ 85 w 71"/>
                <a:gd name="T41" fmla="*/ 66 h 79"/>
                <a:gd name="T42" fmla="*/ 52 w 71"/>
                <a:gd name="T43" fmla="*/ 108 h 79"/>
                <a:gd name="T44" fmla="*/ 48 w 71"/>
                <a:gd name="T45" fmla="*/ 89 h 79"/>
                <a:gd name="T46" fmla="*/ 29 w 71"/>
                <a:gd name="T47" fmla="*/ 85 h 79"/>
                <a:gd name="T48" fmla="*/ 79 w 71"/>
                <a:gd name="T49" fmla="*/ 83 h 79"/>
                <a:gd name="T50" fmla="*/ 54 w 71"/>
                <a:gd name="T51" fmla="*/ 83 h 79"/>
                <a:gd name="T52" fmla="*/ 27 w 71"/>
                <a:gd name="T53" fmla="*/ 46 h 79"/>
                <a:gd name="T54" fmla="*/ 79 w 71"/>
                <a:gd name="T55" fmla="*/ 35 h 79"/>
                <a:gd name="T56" fmla="*/ 27 w 71"/>
                <a:gd name="T57" fmla="*/ 46 h 79"/>
                <a:gd name="T58" fmla="*/ 10 w 71"/>
                <a:gd name="T59" fmla="*/ 135 h 79"/>
                <a:gd name="T60" fmla="*/ 142 w 71"/>
                <a:gd name="T61" fmla="*/ 125 h 79"/>
                <a:gd name="T62" fmla="*/ 65 w 71"/>
                <a:gd name="T63" fmla="*/ 139 h 79"/>
                <a:gd name="T64" fmla="*/ 33 w 71"/>
                <a:gd name="T65" fmla="*/ 164 h 79"/>
                <a:gd name="T66" fmla="*/ 65 w 71"/>
                <a:gd name="T67" fmla="*/ 139 h 79"/>
                <a:gd name="T68" fmla="*/ 100 w 71"/>
                <a:gd name="T69" fmla="*/ 164 h 79"/>
                <a:gd name="T70" fmla="*/ 100 w 71"/>
                <a:gd name="T71" fmla="*/ 139 h 7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1" h="79">
                  <a:moveTo>
                    <a:pt x="69" y="10"/>
                  </a:moveTo>
                  <a:cubicBezTo>
                    <a:pt x="67" y="10"/>
                    <a:pt x="67" y="10"/>
                    <a:pt x="67" y="10"/>
                  </a:cubicBezTo>
                  <a:cubicBezTo>
                    <a:pt x="67" y="3"/>
                    <a:pt x="67" y="3"/>
                    <a:pt x="67" y="3"/>
                  </a:cubicBezTo>
                  <a:cubicBezTo>
                    <a:pt x="69" y="3"/>
                    <a:pt x="69" y="3"/>
                    <a:pt x="69" y="3"/>
                  </a:cubicBezTo>
                  <a:cubicBezTo>
                    <a:pt x="71" y="5"/>
                    <a:pt x="71" y="5"/>
                    <a:pt x="71" y="5"/>
                  </a:cubicBezTo>
                  <a:cubicBezTo>
                    <a:pt x="71" y="8"/>
                    <a:pt x="71" y="8"/>
                    <a:pt x="71" y="8"/>
                  </a:cubicBezTo>
                  <a:lnTo>
                    <a:pt x="69" y="10"/>
                  </a:lnTo>
                  <a:close/>
                  <a:moveTo>
                    <a:pt x="7" y="3"/>
                  </a:moveTo>
                  <a:cubicBezTo>
                    <a:pt x="29" y="3"/>
                    <a:pt x="29" y="3"/>
                    <a:pt x="29" y="3"/>
                  </a:cubicBezTo>
                  <a:cubicBezTo>
                    <a:pt x="29" y="0"/>
                    <a:pt x="29" y="0"/>
                    <a:pt x="29" y="0"/>
                  </a:cubicBezTo>
                  <a:cubicBezTo>
                    <a:pt x="43" y="0"/>
                    <a:pt x="43" y="0"/>
                    <a:pt x="43" y="0"/>
                  </a:cubicBezTo>
                  <a:cubicBezTo>
                    <a:pt x="43" y="3"/>
                    <a:pt x="43" y="3"/>
                    <a:pt x="43" y="3"/>
                  </a:cubicBezTo>
                  <a:cubicBezTo>
                    <a:pt x="65" y="3"/>
                    <a:pt x="65" y="3"/>
                    <a:pt x="65" y="3"/>
                  </a:cubicBezTo>
                  <a:cubicBezTo>
                    <a:pt x="65" y="10"/>
                    <a:pt x="65" y="10"/>
                    <a:pt x="65" y="10"/>
                  </a:cubicBezTo>
                  <a:cubicBezTo>
                    <a:pt x="7" y="10"/>
                    <a:pt x="7" y="10"/>
                    <a:pt x="7" y="10"/>
                  </a:cubicBezTo>
                  <a:lnTo>
                    <a:pt x="7" y="3"/>
                  </a:lnTo>
                  <a:close/>
                  <a:moveTo>
                    <a:pt x="0" y="8"/>
                  </a:moveTo>
                  <a:cubicBezTo>
                    <a:pt x="0" y="5"/>
                    <a:pt x="0" y="5"/>
                    <a:pt x="0" y="5"/>
                  </a:cubicBezTo>
                  <a:cubicBezTo>
                    <a:pt x="3" y="3"/>
                    <a:pt x="3" y="3"/>
                    <a:pt x="3" y="3"/>
                  </a:cubicBezTo>
                  <a:cubicBezTo>
                    <a:pt x="5" y="3"/>
                    <a:pt x="5" y="3"/>
                    <a:pt x="5" y="3"/>
                  </a:cubicBezTo>
                  <a:cubicBezTo>
                    <a:pt x="5" y="10"/>
                    <a:pt x="5" y="10"/>
                    <a:pt x="5" y="10"/>
                  </a:cubicBezTo>
                  <a:cubicBezTo>
                    <a:pt x="3" y="10"/>
                    <a:pt x="3" y="10"/>
                    <a:pt x="3" y="10"/>
                  </a:cubicBezTo>
                  <a:lnTo>
                    <a:pt x="0" y="8"/>
                  </a:lnTo>
                  <a:close/>
                  <a:moveTo>
                    <a:pt x="64" y="13"/>
                  </a:moveTo>
                  <a:cubicBezTo>
                    <a:pt x="64" y="57"/>
                    <a:pt x="64" y="57"/>
                    <a:pt x="64" y="57"/>
                  </a:cubicBezTo>
                  <a:cubicBezTo>
                    <a:pt x="8" y="57"/>
                    <a:pt x="8" y="57"/>
                    <a:pt x="8" y="57"/>
                  </a:cubicBezTo>
                  <a:cubicBezTo>
                    <a:pt x="8" y="13"/>
                    <a:pt x="8" y="13"/>
                    <a:pt x="8" y="13"/>
                  </a:cubicBezTo>
                  <a:lnTo>
                    <a:pt x="64" y="13"/>
                  </a:lnTo>
                  <a:close/>
                  <a:moveTo>
                    <a:pt x="41" y="49"/>
                  </a:moveTo>
                  <a:cubicBezTo>
                    <a:pt x="52" y="49"/>
                    <a:pt x="52" y="49"/>
                    <a:pt x="52" y="49"/>
                  </a:cubicBezTo>
                  <a:cubicBezTo>
                    <a:pt x="52" y="46"/>
                    <a:pt x="52" y="46"/>
                    <a:pt x="52" y="46"/>
                  </a:cubicBezTo>
                  <a:cubicBezTo>
                    <a:pt x="41" y="46"/>
                    <a:pt x="41" y="46"/>
                    <a:pt x="41" y="46"/>
                  </a:cubicBezTo>
                  <a:lnTo>
                    <a:pt x="41" y="49"/>
                  </a:lnTo>
                  <a:close/>
                  <a:moveTo>
                    <a:pt x="41" y="43"/>
                  </a:moveTo>
                  <a:cubicBezTo>
                    <a:pt x="59" y="43"/>
                    <a:pt x="59" y="43"/>
                    <a:pt x="59" y="43"/>
                  </a:cubicBezTo>
                  <a:cubicBezTo>
                    <a:pt x="59" y="40"/>
                    <a:pt x="59" y="40"/>
                    <a:pt x="59" y="40"/>
                  </a:cubicBezTo>
                  <a:cubicBezTo>
                    <a:pt x="41" y="40"/>
                    <a:pt x="41" y="40"/>
                    <a:pt x="41" y="40"/>
                  </a:cubicBezTo>
                  <a:lnTo>
                    <a:pt x="41" y="43"/>
                  </a:lnTo>
                  <a:close/>
                  <a:moveTo>
                    <a:pt x="41" y="35"/>
                  </a:moveTo>
                  <a:cubicBezTo>
                    <a:pt x="59" y="35"/>
                    <a:pt x="59" y="35"/>
                    <a:pt x="59" y="35"/>
                  </a:cubicBezTo>
                  <a:cubicBezTo>
                    <a:pt x="59" y="32"/>
                    <a:pt x="59" y="32"/>
                    <a:pt x="59" y="32"/>
                  </a:cubicBezTo>
                  <a:cubicBezTo>
                    <a:pt x="41" y="32"/>
                    <a:pt x="41" y="32"/>
                    <a:pt x="41" y="32"/>
                  </a:cubicBezTo>
                  <a:lnTo>
                    <a:pt x="41" y="35"/>
                  </a:lnTo>
                  <a:close/>
                  <a:moveTo>
                    <a:pt x="25" y="52"/>
                  </a:moveTo>
                  <a:cubicBezTo>
                    <a:pt x="30" y="52"/>
                    <a:pt x="35" y="48"/>
                    <a:pt x="36" y="43"/>
                  </a:cubicBezTo>
                  <a:cubicBezTo>
                    <a:pt x="23" y="43"/>
                    <a:pt x="23" y="43"/>
                    <a:pt x="23" y="43"/>
                  </a:cubicBezTo>
                  <a:cubicBezTo>
                    <a:pt x="23" y="30"/>
                    <a:pt x="23" y="30"/>
                    <a:pt x="23" y="30"/>
                  </a:cubicBezTo>
                  <a:cubicBezTo>
                    <a:pt x="17" y="30"/>
                    <a:pt x="14" y="35"/>
                    <a:pt x="14" y="41"/>
                  </a:cubicBezTo>
                  <a:cubicBezTo>
                    <a:pt x="14" y="47"/>
                    <a:pt x="18" y="52"/>
                    <a:pt x="25" y="52"/>
                  </a:cubicBezTo>
                  <a:close/>
                  <a:moveTo>
                    <a:pt x="38" y="40"/>
                  </a:moveTo>
                  <a:cubicBezTo>
                    <a:pt x="38" y="40"/>
                    <a:pt x="38" y="27"/>
                    <a:pt x="26" y="27"/>
                  </a:cubicBezTo>
                  <a:cubicBezTo>
                    <a:pt x="26" y="40"/>
                    <a:pt x="26" y="40"/>
                    <a:pt x="26" y="40"/>
                  </a:cubicBezTo>
                  <a:lnTo>
                    <a:pt x="38" y="40"/>
                  </a:lnTo>
                  <a:close/>
                  <a:moveTo>
                    <a:pt x="13" y="22"/>
                  </a:moveTo>
                  <a:cubicBezTo>
                    <a:pt x="38" y="22"/>
                    <a:pt x="38" y="22"/>
                    <a:pt x="38" y="22"/>
                  </a:cubicBezTo>
                  <a:cubicBezTo>
                    <a:pt x="38" y="17"/>
                    <a:pt x="38" y="17"/>
                    <a:pt x="38" y="17"/>
                  </a:cubicBezTo>
                  <a:cubicBezTo>
                    <a:pt x="13" y="17"/>
                    <a:pt x="13" y="17"/>
                    <a:pt x="13" y="17"/>
                  </a:cubicBezTo>
                  <a:lnTo>
                    <a:pt x="13" y="22"/>
                  </a:lnTo>
                  <a:close/>
                  <a:moveTo>
                    <a:pt x="68" y="65"/>
                  </a:moveTo>
                  <a:cubicBezTo>
                    <a:pt x="5" y="65"/>
                    <a:pt x="5" y="65"/>
                    <a:pt x="5" y="65"/>
                  </a:cubicBezTo>
                  <a:cubicBezTo>
                    <a:pt x="5" y="60"/>
                    <a:pt x="5" y="60"/>
                    <a:pt x="5" y="60"/>
                  </a:cubicBezTo>
                  <a:cubicBezTo>
                    <a:pt x="68" y="60"/>
                    <a:pt x="68" y="60"/>
                    <a:pt x="68" y="60"/>
                  </a:cubicBezTo>
                  <a:lnTo>
                    <a:pt x="68" y="65"/>
                  </a:lnTo>
                  <a:close/>
                  <a:moveTo>
                    <a:pt x="31" y="67"/>
                  </a:moveTo>
                  <a:cubicBezTo>
                    <a:pt x="23" y="79"/>
                    <a:pt x="23" y="79"/>
                    <a:pt x="23" y="79"/>
                  </a:cubicBezTo>
                  <a:cubicBezTo>
                    <a:pt x="16" y="79"/>
                    <a:pt x="16" y="79"/>
                    <a:pt x="16" y="79"/>
                  </a:cubicBezTo>
                  <a:cubicBezTo>
                    <a:pt x="23" y="67"/>
                    <a:pt x="23" y="67"/>
                    <a:pt x="23" y="67"/>
                  </a:cubicBezTo>
                  <a:lnTo>
                    <a:pt x="31" y="67"/>
                  </a:lnTo>
                  <a:close/>
                  <a:moveTo>
                    <a:pt x="55" y="79"/>
                  </a:moveTo>
                  <a:cubicBezTo>
                    <a:pt x="48" y="79"/>
                    <a:pt x="48" y="79"/>
                    <a:pt x="48" y="79"/>
                  </a:cubicBezTo>
                  <a:cubicBezTo>
                    <a:pt x="41" y="67"/>
                    <a:pt x="41" y="67"/>
                    <a:pt x="41" y="67"/>
                  </a:cubicBezTo>
                  <a:cubicBezTo>
                    <a:pt x="48" y="67"/>
                    <a:pt x="48" y="67"/>
                    <a:pt x="48" y="67"/>
                  </a:cubicBezTo>
                  <a:lnTo>
                    <a:pt x="55" y="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669">
                <a:latin typeface="Arial" panose="020B0604020202020204" pitchFamily="34" charset="0"/>
                <a:ea typeface="微软雅黑" panose="020B0503020204020204" pitchFamily="34" charset="-122"/>
                <a:sym typeface="Arial" panose="020B0604020202020204" pitchFamily="34" charset="0"/>
              </a:endParaRPr>
            </a:p>
          </p:txBody>
        </p:sp>
      </p:grpSp>
      <p:sp>
        <p:nvSpPr>
          <p:cNvPr id="6149" name="Rectangle 7"/>
          <p:cNvSpPr>
            <a:spLocks noChangeArrowheads="1"/>
          </p:cNvSpPr>
          <p:nvPr/>
        </p:nvSpPr>
        <p:spPr bwMode="auto">
          <a:xfrm>
            <a:off x="964406" y="4903317"/>
            <a:ext cx="332184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b="1" dirty="0" smtClean="0">
                <a:solidFill>
                  <a:schemeClr val="bg1"/>
                </a:solidFill>
                <a:ea typeface="微软雅黑" panose="020B0503020204020204" pitchFamily="34" charset="-122"/>
                <a:sym typeface="Arial" panose="020B0604020202020204" pitchFamily="34" charset="0"/>
              </a:rPr>
              <a:t>结果分析</a:t>
            </a:r>
            <a:endParaRPr lang="zh-CN" altLang="en-US" sz="2000" dirty="0">
              <a:solidFill>
                <a:schemeClr val="bg1"/>
              </a:solidFill>
              <a:ea typeface="微软雅黑" panose="020B0503020204020204" pitchFamily="34" charset="-122"/>
              <a:sym typeface="Arial" panose="020B0604020202020204" pitchFamily="34" charset="0"/>
            </a:endParaRPr>
          </a:p>
        </p:txBody>
      </p:sp>
      <p:sp>
        <p:nvSpPr>
          <p:cNvPr id="6150" name="Text Box 8"/>
          <p:cNvSpPr txBox="1">
            <a:spLocks noChangeArrowheads="1"/>
          </p:cNvSpPr>
          <p:nvPr/>
        </p:nvSpPr>
        <p:spPr bwMode="auto">
          <a:xfrm>
            <a:off x="1991180" y="3508053"/>
            <a:ext cx="1268296" cy="126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7594" dirty="0" smtClean="0">
                <a:solidFill>
                  <a:schemeClr val="bg1"/>
                </a:solidFill>
                <a:ea typeface="微软雅黑" panose="020B0503020204020204" pitchFamily="34" charset="-122"/>
                <a:sym typeface="Arial" panose="020B0604020202020204" pitchFamily="34" charset="0"/>
              </a:rPr>
              <a:t>0</a:t>
            </a:r>
            <a:r>
              <a:rPr lang="en-US" altLang="zh-CN" sz="7594" dirty="0" smtClean="0">
                <a:solidFill>
                  <a:schemeClr val="bg1"/>
                </a:solidFill>
                <a:ea typeface="微软雅黑" panose="020B0503020204020204" pitchFamily="34" charset="-122"/>
                <a:sym typeface="Arial" panose="020B0604020202020204" pitchFamily="34" charset="0"/>
              </a:rPr>
              <a:t>3</a:t>
            </a:r>
            <a:endParaRPr lang="zh-CN" altLang="zh-CN" sz="7594" dirty="0">
              <a:solidFill>
                <a:schemeClr val="bg1"/>
              </a:solidFill>
              <a:ea typeface="微软雅黑" panose="020B0503020204020204" pitchFamily="34" charset="-122"/>
              <a:sym typeface="Arial" panose="020B0604020202020204" pitchFamily="34" charset="0"/>
            </a:endParaRPr>
          </a:p>
        </p:txBody>
      </p:sp>
      <p:sp>
        <p:nvSpPr>
          <p:cNvPr id="6151" name="Line 9"/>
          <p:cNvSpPr>
            <a:spLocks noChangeShapeType="1"/>
          </p:cNvSpPr>
          <p:nvPr/>
        </p:nvSpPr>
        <p:spPr bwMode="auto">
          <a:xfrm>
            <a:off x="1446609" y="4724723"/>
            <a:ext cx="2357438" cy="0"/>
          </a:xfrm>
          <a:prstGeom prst="line">
            <a:avLst/>
          </a:prstGeom>
          <a:noFill/>
          <a:ln w="63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669">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089487042"/>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FD83759-E27C-473B-A805-0B6F02616395}"/>
              </a:ext>
            </a:extLst>
          </p:cNvPr>
          <p:cNvSpPr txBox="1"/>
          <p:nvPr/>
        </p:nvSpPr>
        <p:spPr>
          <a:xfrm>
            <a:off x="500021" y="1044557"/>
            <a:ext cx="2160240" cy="1200329"/>
          </a:xfrm>
          <a:prstGeom prst="rect">
            <a:avLst/>
          </a:prstGeom>
          <a:noFill/>
        </p:spPr>
        <p:txBody>
          <a:bodyPr wrap="square" rtlCol="0">
            <a:spAutoFit/>
          </a:bodyPr>
          <a:lstStyle/>
          <a:p>
            <a:pPr marL="285750" indent="-28575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稳态液动力</a:t>
            </a:r>
            <a:endParaRPr lang="en-US" altLang="zh-CN" sz="2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en-US" altLang="zh-CN" sz="2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2400" dirty="0">
                <a:latin typeface="微软雅黑" panose="020B0503020204020204" pitchFamily="34" charset="-122"/>
                <a:ea typeface="微软雅黑" panose="020B0503020204020204" pitchFamily="34" charset="-122"/>
              </a:rPr>
              <a:t>瞬态液动力</a:t>
            </a:r>
          </a:p>
        </p:txBody>
      </p:sp>
      <p:sp>
        <p:nvSpPr>
          <p:cNvPr id="28" name="矩形 27">
            <a:extLst>
              <a:ext uri="{FF2B5EF4-FFF2-40B4-BE49-F238E27FC236}">
                <a16:creationId xmlns:a16="http://schemas.microsoft.com/office/drawing/2014/main" id="{0D392BE5-D524-4471-A4C7-610B133C7CBB}"/>
              </a:ext>
            </a:extLst>
          </p:cNvPr>
          <p:cNvSpPr/>
          <p:nvPr/>
        </p:nvSpPr>
        <p:spPr>
          <a:xfrm>
            <a:off x="2714599" y="1830375"/>
            <a:ext cx="8643998" cy="369332"/>
          </a:xfrm>
          <a:prstGeom prst="rect">
            <a:avLst/>
          </a:prstGeom>
        </p:spPr>
        <p:txBody>
          <a:bodyPr wrap="square">
            <a:spAutoFit/>
          </a:bodyPr>
          <a:lstStyle/>
          <a:p>
            <a:r>
              <a:rPr lang="zh-CN" altLang="zh-CN" dirty="0">
                <a:latin typeface="微软雅黑" panose="020B0503020204020204" pitchFamily="34" charset="-122"/>
                <a:ea typeface="微软雅黑" panose="020B0503020204020204" pitchFamily="34" charset="-122"/>
                <a:cs typeface="Times New Roman" panose="02020603050405020304" pitchFamily="18" charset="0"/>
              </a:rPr>
              <a:t>瞬态液动力是指控制容积内流体由于时间变化而受到的力作用在阀芯上的反作用力</a:t>
            </a:r>
            <a:endParaRPr lang="zh-CN" altLang="en-US" dirty="0">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p:nvPicPr>
        <p:blipFill>
          <a:blip r:embed="rId2"/>
          <a:srcRect/>
          <a:stretch>
            <a:fillRect/>
          </a:stretch>
        </p:blipFill>
        <p:spPr bwMode="auto">
          <a:xfrm>
            <a:off x="928649" y="3259135"/>
            <a:ext cx="3190875" cy="2647950"/>
          </a:xfrm>
          <a:prstGeom prst="rect">
            <a:avLst/>
          </a:prstGeom>
          <a:noFill/>
          <a:ln w="9525">
            <a:noFill/>
            <a:miter lim="800000"/>
            <a:headEnd/>
            <a:tailEnd/>
          </a:ln>
          <a:effectLst/>
        </p:spPr>
      </p:pic>
      <p:sp>
        <p:nvSpPr>
          <p:cNvPr id="21" name="文本框 48"/>
          <p:cNvSpPr txBox="1"/>
          <p:nvPr/>
        </p:nvSpPr>
        <p:spPr>
          <a:xfrm>
            <a:off x="500021" y="473053"/>
            <a:ext cx="1118081" cy="374375"/>
          </a:xfrm>
          <a:prstGeom prst="rect">
            <a:avLst/>
          </a:prstGeom>
          <a:noFill/>
        </p:spPr>
        <p:txBody>
          <a:bodyPr wrap="none" lIns="96434" tIns="48217" rIns="96434" bIns="48217" rtlCol="0">
            <a:spAutoFit/>
          </a:bodyPr>
          <a:lstStyle/>
          <a:p>
            <a:pPr defTabSz="964278"/>
            <a:r>
              <a:rPr lang="zh-CN" altLang="en-US" sz="1800" dirty="0">
                <a:solidFill>
                  <a:srgbClr val="E7E6E6">
                    <a:lumMod val="25000"/>
                  </a:srgbClr>
                </a:solidFill>
                <a:latin typeface="微软雅黑" panose="020B0503020204020204" pitchFamily="34" charset="-122"/>
                <a:ea typeface="微软雅黑" panose="020B0503020204020204" pitchFamily="34" charset="-122"/>
                <a:cs typeface="+mn-ea"/>
                <a:sym typeface="+mn-lt"/>
              </a:rPr>
              <a:t>结果分析</a:t>
            </a:r>
          </a:p>
        </p:txBody>
      </p:sp>
      <p:sp>
        <p:nvSpPr>
          <p:cNvPr id="23" name="矩形 22"/>
          <p:cNvSpPr/>
          <p:nvPr/>
        </p:nvSpPr>
        <p:spPr>
          <a:xfrm>
            <a:off x="2714599" y="1115995"/>
            <a:ext cx="9501254" cy="369332"/>
          </a:xfrm>
          <a:prstGeom prst="rect">
            <a:avLst/>
          </a:prstGeom>
        </p:spPr>
        <p:txBody>
          <a:bodyPr wrap="square">
            <a:spAutoFit/>
          </a:bodyPr>
          <a:lstStyle/>
          <a:p>
            <a:r>
              <a:rPr lang="zh-CN" altLang="zh-CN" dirty="0">
                <a:latin typeface="微软雅黑" panose="020B0503020204020204" pitchFamily="34" charset="-122"/>
                <a:ea typeface="微软雅黑" panose="020B0503020204020204" pitchFamily="34" charset="-122"/>
                <a:cs typeface="Times New Roman" panose="02020603050405020304" pitchFamily="18" charset="0"/>
              </a:rPr>
              <a:t>稳态液动力是指流体流入控制容积和流出控制容积的动量差而产生的对阀芯的作用力</a:t>
            </a:r>
            <a:endParaRPr lang="zh-CN" altLang="en-US" dirty="0"/>
          </a:p>
        </p:txBody>
      </p:sp>
      <p:sp>
        <p:nvSpPr>
          <p:cNvPr id="1027" name="Rectangle 3"/>
          <p:cNvSpPr>
            <a:spLocks noChangeArrowheads="1"/>
          </p:cNvSpPr>
          <p:nvPr/>
        </p:nvSpPr>
        <p:spPr bwMode="auto">
          <a:xfrm>
            <a:off x="4857739" y="2544755"/>
            <a:ext cx="7643866" cy="9233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30480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设液体从</a:t>
            </a:r>
            <a:r>
              <a:rPr kumimoji="0" lang="en-US" altLang="zh-CN" b="0"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A——A</a:t>
            </a:r>
            <a:r>
              <a:rPr kumimoji="0" lang="zh-CN" altLang="en-US" b="0"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口流入，动量为</a:t>
            </a:r>
            <a:r>
              <a:rPr kumimoji="0" lang="en-US" altLang="zh-CN" b="0"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ρq</a:t>
            </a:r>
            <a:r>
              <a:rPr kumimoji="0" lang="en-US" altLang="zh-CN" b="1"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v1</a:t>
            </a:r>
            <a:r>
              <a:rPr kumimoji="0" lang="zh-CN" altLang="en-US" b="0"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；从</a:t>
            </a:r>
            <a:r>
              <a:rPr kumimoji="0" lang="en-US" altLang="zh-CN" b="0"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B——B</a:t>
            </a:r>
            <a:r>
              <a:rPr kumimoji="0" lang="zh-CN" altLang="en-US" b="0"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口流出，动量为</a:t>
            </a:r>
            <a:r>
              <a:rPr kumimoji="0" lang="en-US" altLang="zh-CN" b="0"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ρq</a:t>
            </a:r>
            <a:r>
              <a:rPr kumimoji="0" lang="en-US" altLang="zh-CN" b="1"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v2</a:t>
            </a:r>
            <a:r>
              <a:rPr kumimoji="0" lang="zh-CN" altLang="en-US" b="0"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，故在控制体积内的流量变化为</a:t>
            </a:r>
            <a:r>
              <a:rPr kumimoji="0" lang="en-US" altLang="zh-CN" b="0" i="0" u="none" strike="noStrike" cap="none" normalizeH="0" baseline="0" dirty="0" err="1">
                <a:ln>
                  <a:noFill/>
                </a:ln>
                <a:solidFill>
                  <a:schemeClr val="tx1"/>
                </a:solidFill>
                <a:effectLst/>
                <a:latin typeface="微软雅黑" pitchFamily="34" charset="-122"/>
                <a:ea typeface="微软雅黑" pitchFamily="34" charset="-122"/>
                <a:cs typeface="Times New Roman" pitchFamily="18" charset="0"/>
              </a:rPr>
              <a:t>ρq</a:t>
            </a:r>
            <a:r>
              <a:rPr kumimoji="0" lang="zh-CN" altLang="en-US" b="0"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a:t>
            </a:r>
            <a:r>
              <a:rPr kumimoji="0" lang="en-US" altLang="zh-CN" b="1"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v2-v1</a:t>
            </a:r>
            <a:r>
              <a:rPr kumimoji="0" lang="zh-CN" altLang="en-US" b="0"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）。由动量定理可知液压阀所受稳态液动力为</a:t>
            </a:r>
            <a:r>
              <a:rPr kumimoji="0" lang="en-US" altLang="zh-CN" b="0"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a:t>
            </a:r>
            <a:r>
              <a:rPr kumimoji="0" lang="en-US" altLang="zh-CN" b="0" i="0" u="none" strike="noStrike" cap="none" normalizeH="0" baseline="0" dirty="0" err="1">
                <a:ln>
                  <a:noFill/>
                </a:ln>
                <a:solidFill>
                  <a:schemeClr val="tx1"/>
                </a:solidFill>
                <a:effectLst/>
                <a:latin typeface="微软雅黑" pitchFamily="34" charset="-122"/>
                <a:ea typeface="微软雅黑" pitchFamily="34" charset="-122"/>
                <a:cs typeface="Times New Roman" pitchFamily="18" charset="0"/>
              </a:rPr>
              <a:t>ρq</a:t>
            </a:r>
            <a:r>
              <a:rPr kumimoji="0" lang="zh-CN" altLang="en-US" b="0"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a:t>
            </a:r>
            <a:r>
              <a:rPr kumimoji="0" lang="en-US" altLang="zh-CN" b="1"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v2-v1</a:t>
            </a:r>
            <a:r>
              <a:rPr kumimoji="0" lang="zh-CN" altLang="en-US" b="0"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a:t>
            </a:r>
            <a:endParaRPr kumimoji="0" lang="zh-CN" altLang="en-US" b="0" i="0" u="none" strike="noStrike" cap="none" normalizeH="0" baseline="0" dirty="0">
              <a:ln>
                <a:noFill/>
              </a:ln>
              <a:solidFill>
                <a:schemeClr val="tx1"/>
              </a:solidFill>
              <a:effectLst/>
              <a:latin typeface="微软雅黑" pitchFamily="34" charset="-122"/>
              <a:ea typeface="微软雅黑" pitchFamily="34" charset="-122"/>
              <a:cs typeface="宋体" pitchFamily="2" charset="-122"/>
            </a:endParaRPr>
          </a:p>
        </p:txBody>
      </p:sp>
      <p:pic>
        <p:nvPicPr>
          <p:cNvPr id="1029" name="Picture 5"/>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5929309" y="3902077"/>
            <a:ext cx="4572032" cy="881915"/>
          </a:xfrm>
          <a:prstGeom prst="rect">
            <a:avLst/>
          </a:prstGeom>
          <a:noFill/>
        </p:spPr>
      </p:pic>
      <p:pic>
        <p:nvPicPr>
          <p:cNvPr id="1028" name="Picture 4"/>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5929309" y="4402143"/>
            <a:ext cx="4572032" cy="947571"/>
          </a:xfrm>
          <a:prstGeom prst="rect">
            <a:avLst/>
          </a:prstGeom>
          <a:noFill/>
        </p:spPr>
      </p:pic>
      <p:sp>
        <p:nvSpPr>
          <p:cNvPr id="1030" name="Rectangle 6"/>
          <p:cNvSpPr>
            <a:spLocks noChangeArrowheads="1"/>
          </p:cNvSpPr>
          <p:nvPr/>
        </p:nvSpPr>
        <p:spPr bwMode="auto">
          <a:xfrm>
            <a:off x="5000615" y="3473449"/>
            <a:ext cx="603242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30480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将滑阀所受液动力沿水平方向和竖直方向分解，分别有</a:t>
            </a:r>
            <a:endParaRPr kumimoji="0" lang="zh-CN" sz="1800" b="0"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1031" name="Rectangle 7"/>
          <p:cNvSpPr>
            <a:spLocks noChangeArrowheads="1"/>
          </p:cNvSpPr>
          <p:nvPr/>
        </p:nvSpPr>
        <p:spPr bwMode="auto">
          <a:xfrm>
            <a:off x="0" y="819150"/>
            <a:ext cx="1285875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1032" name="Rectangle 8"/>
          <p:cNvSpPr>
            <a:spLocks noChangeArrowheads="1"/>
          </p:cNvSpPr>
          <p:nvPr/>
        </p:nvSpPr>
        <p:spPr bwMode="auto">
          <a:xfrm>
            <a:off x="0" y="1200150"/>
            <a:ext cx="1285875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29" name="TextBox 28"/>
          <p:cNvSpPr txBox="1"/>
          <p:nvPr/>
        </p:nvSpPr>
        <p:spPr>
          <a:xfrm>
            <a:off x="5214929" y="5187961"/>
            <a:ext cx="6072230" cy="369332"/>
          </a:xfrm>
          <a:prstGeom prst="rect">
            <a:avLst/>
          </a:prstGeom>
          <a:noFill/>
        </p:spPr>
        <p:txBody>
          <a:bodyPr wrap="square" rtlCol="0">
            <a:spAutoFit/>
          </a:bodyPr>
          <a:lstStyle/>
          <a:p>
            <a:r>
              <a:rPr lang="zh-CN" altLang="en-US" dirty="0">
                <a:latin typeface="微软雅黑" pitchFamily="34" charset="-122"/>
                <a:ea typeface="微软雅黑" pitchFamily="34" charset="-122"/>
              </a:rPr>
              <a:t>只研究轴向液动力，故有：</a:t>
            </a:r>
          </a:p>
        </p:txBody>
      </p:sp>
      <p:sp>
        <p:nvSpPr>
          <p:cNvPr id="1034" name="Rectangle 10"/>
          <p:cNvSpPr>
            <a:spLocks noChangeArrowheads="1"/>
          </p:cNvSpPr>
          <p:nvPr/>
        </p:nvSpPr>
        <p:spPr bwMode="auto">
          <a:xfrm>
            <a:off x="0" y="0"/>
            <a:ext cx="1285875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1033" name="Picture 9"/>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5857871" y="5688027"/>
            <a:ext cx="4816425" cy="958242"/>
          </a:xfrm>
          <a:prstGeom prst="rect">
            <a:avLst/>
          </a:prstGeom>
          <a:noFill/>
        </p:spPr>
      </p:pic>
      <p:sp>
        <p:nvSpPr>
          <p:cNvPr id="1035" name="Rectangle 11"/>
          <p:cNvSpPr>
            <a:spLocks noChangeArrowheads="1"/>
          </p:cNvSpPr>
          <p:nvPr/>
        </p:nvSpPr>
        <p:spPr bwMode="auto">
          <a:xfrm>
            <a:off x="0" y="819150"/>
            <a:ext cx="1285875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zh-CN" sz="1800" b="0"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Tree>
    <p:extLst>
      <p:ext uri="{BB962C8B-B14F-4D97-AF65-F5344CB8AC3E}">
        <p14:creationId xmlns:p14="http://schemas.microsoft.com/office/powerpoint/2010/main" val="37333159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48"/>
          <p:cNvSpPr txBox="1"/>
          <p:nvPr/>
        </p:nvSpPr>
        <p:spPr>
          <a:xfrm>
            <a:off x="500021" y="473053"/>
            <a:ext cx="1118081" cy="374375"/>
          </a:xfrm>
          <a:prstGeom prst="rect">
            <a:avLst/>
          </a:prstGeom>
          <a:noFill/>
        </p:spPr>
        <p:txBody>
          <a:bodyPr wrap="none" lIns="96434" tIns="48217" rIns="96434" bIns="48217" rtlCol="0">
            <a:spAutoFit/>
          </a:bodyPr>
          <a:lstStyle/>
          <a:p>
            <a:pPr defTabSz="964278"/>
            <a:r>
              <a:rPr lang="zh-CN" altLang="en-US" sz="1800" dirty="0">
                <a:solidFill>
                  <a:srgbClr val="E7E6E6">
                    <a:lumMod val="25000"/>
                  </a:srgbClr>
                </a:solidFill>
                <a:latin typeface="微软雅黑" panose="020B0503020204020204" pitchFamily="34" charset="-122"/>
                <a:ea typeface="微软雅黑" panose="020B0503020204020204" pitchFamily="34" charset="-122"/>
                <a:cs typeface="+mn-ea"/>
                <a:sym typeface="+mn-lt"/>
              </a:rPr>
              <a:t>结果分析</a:t>
            </a:r>
          </a:p>
        </p:txBody>
      </p:sp>
      <p:pic>
        <p:nvPicPr>
          <p:cNvPr id="6" name="图片 5"/>
          <p:cNvPicPr/>
          <p:nvPr/>
        </p:nvPicPr>
        <p:blipFill>
          <a:blip r:embed="rId3"/>
          <a:srcRect/>
          <a:stretch>
            <a:fillRect/>
          </a:stretch>
        </p:blipFill>
        <p:spPr bwMode="auto">
          <a:xfrm>
            <a:off x="4786301" y="2259003"/>
            <a:ext cx="2357454" cy="2857520"/>
          </a:xfrm>
          <a:prstGeom prst="rect">
            <a:avLst/>
          </a:prstGeom>
          <a:noFill/>
          <a:ln w="9525">
            <a:noFill/>
            <a:miter lim="800000"/>
            <a:headEnd/>
            <a:tailEnd/>
          </a:ln>
        </p:spPr>
      </p:pic>
      <p:sp>
        <p:nvSpPr>
          <p:cNvPr id="8" name="Pentagon 3">
            <a:extLst>
              <a:ext uri="{FF2B5EF4-FFF2-40B4-BE49-F238E27FC236}">
                <a16:creationId xmlns:a16="http://schemas.microsoft.com/office/drawing/2014/main" id="{1E1A0640-C9D9-4BD8-8B90-C19C8DE11320}"/>
              </a:ext>
            </a:extLst>
          </p:cNvPr>
          <p:cNvSpPr/>
          <p:nvPr/>
        </p:nvSpPr>
        <p:spPr>
          <a:xfrm>
            <a:off x="357145" y="1115995"/>
            <a:ext cx="3168352" cy="49867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建立观察面</a:t>
            </a:r>
            <a:endParaRPr lang="en-GB"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Pentagon 3">
            <a:extLst>
              <a:ext uri="{FF2B5EF4-FFF2-40B4-BE49-F238E27FC236}">
                <a16:creationId xmlns:a16="http://schemas.microsoft.com/office/drawing/2014/main" id="{1E1A0640-C9D9-4BD8-8B90-C19C8DE11320}"/>
              </a:ext>
            </a:extLst>
          </p:cNvPr>
          <p:cNvSpPr/>
          <p:nvPr/>
        </p:nvSpPr>
        <p:spPr>
          <a:xfrm>
            <a:off x="285707" y="5402275"/>
            <a:ext cx="3168352" cy="49867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dirty="0">
                <a:latin typeface="Arial" panose="020B0604020202020204" pitchFamily="34" charset="0"/>
                <a:ea typeface="微软雅黑" panose="020B0503020204020204" pitchFamily="34" charset="-122"/>
                <a:cs typeface="+mn-ea"/>
                <a:sym typeface="Arial" panose="020B0604020202020204" pitchFamily="34" charset="0"/>
              </a:rPr>
              <a:t>参数设置</a:t>
            </a:r>
            <a:endParaRPr lang="en-GB"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TextBox 9"/>
          <p:cNvSpPr txBox="1"/>
          <p:nvPr/>
        </p:nvSpPr>
        <p:spPr>
          <a:xfrm>
            <a:off x="357145" y="1830375"/>
            <a:ext cx="4214842" cy="369332"/>
          </a:xfrm>
          <a:prstGeom prst="rect">
            <a:avLst/>
          </a:prstGeom>
          <a:noFill/>
        </p:spPr>
        <p:txBody>
          <a:bodyPr wrap="square" rtlCol="0">
            <a:spAutoFit/>
          </a:bodyPr>
          <a:lstStyle/>
          <a:p>
            <a:r>
              <a:rPr lang="zh-CN" altLang="en-US" dirty="0">
                <a:latin typeface="微软雅黑" pitchFamily="34" charset="-122"/>
                <a:ea typeface="微软雅黑" pitchFamily="34" charset="-122"/>
              </a:rPr>
              <a:t>选取三维模型对称面，即</a:t>
            </a:r>
            <a:r>
              <a:rPr lang="en-US" altLang="zh-CN" dirty="0">
                <a:latin typeface="微软雅黑" pitchFamily="34" charset="-122"/>
                <a:ea typeface="微软雅黑" pitchFamily="34" charset="-122"/>
              </a:rPr>
              <a:t>X-Z</a:t>
            </a:r>
            <a:r>
              <a:rPr lang="zh-CN" altLang="en-US" dirty="0">
                <a:latin typeface="微软雅黑" pitchFamily="34" charset="-122"/>
                <a:ea typeface="微软雅黑" pitchFamily="34" charset="-122"/>
              </a:rPr>
              <a:t>平面</a:t>
            </a:r>
          </a:p>
        </p:txBody>
      </p:sp>
      <p:sp>
        <p:nvSpPr>
          <p:cNvPr id="27649" name="Rectangle 1"/>
          <p:cNvSpPr>
            <a:spLocks noChangeArrowheads="1"/>
          </p:cNvSpPr>
          <p:nvPr/>
        </p:nvSpPr>
        <p:spPr bwMode="auto">
          <a:xfrm>
            <a:off x="0" y="6259531"/>
            <a:ext cx="7949484"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30480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为便于分析，设置质量流量为一较大值</a:t>
            </a:r>
            <a:r>
              <a:rPr kumimoji="0" lang="en-US" altLang="zh-CN" b="0"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0.5Kg/s</a:t>
            </a:r>
            <a:r>
              <a:rPr kumimoji="0" lang="zh-CN" altLang="en-US" b="0"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，出口压力为恒值</a:t>
            </a:r>
            <a:r>
              <a:rPr kumimoji="0" lang="en-US" altLang="zh-CN" b="0"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1Mpa</a:t>
            </a:r>
            <a:r>
              <a:rPr kumimoji="0" lang="zh-CN" altLang="en-US" b="0"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a:t>
            </a:r>
            <a:endParaRPr kumimoji="0" lang="zh-CN" altLang="en-US" b="0" i="0" u="none" strike="noStrike" cap="none" normalizeH="0" baseline="0" dirty="0">
              <a:ln>
                <a:noFill/>
              </a:ln>
              <a:solidFill>
                <a:schemeClr val="tx1"/>
              </a:solidFill>
              <a:effectLst/>
              <a:latin typeface="微软雅黑" pitchFamily="34" charset="-122"/>
              <a:ea typeface="微软雅黑" pitchFamily="34" charset="-122"/>
              <a:cs typeface="宋体" pitchFamily="2" charset="-122"/>
            </a:endParaRPr>
          </a:p>
        </p:txBody>
      </p:sp>
    </p:spTree>
    <p:extLst>
      <p:ext uri="{BB962C8B-B14F-4D97-AF65-F5344CB8AC3E}">
        <p14:creationId xmlns:p14="http://schemas.microsoft.com/office/powerpoint/2010/main" val="1018705929"/>
      </p:ext>
    </p:extLst>
  </p:cSld>
  <p:clrMapOvr>
    <a:masterClrMapping/>
  </p:clrMapOvr>
  <p:transition spd="slow" advTm="0"/>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MH_Others_1"/>
          <p:cNvSpPr txBox="1"/>
          <p:nvPr>
            <p:custDataLst>
              <p:tags r:id="rId1"/>
            </p:custDataLst>
          </p:nvPr>
        </p:nvSpPr>
        <p:spPr>
          <a:xfrm>
            <a:off x="3493514" y="1489047"/>
            <a:ext cx="1769715" cy="3794592"/>
          </a:xfrm>
          <a:prstGeom prst="rect">
            <a:avLst/>
          </a:prstGeom>
          <a:noFill/>
        </p:spPr>
        <p:txBody>
          <a:bodyPr vert="eaVert" wrap="square" lIns="0" tIns="0" rIns="0" bIns="0" rtlCol="0" anchor="ctr" anchorCtr="0">
            <a:spAutoFit/>
          </a:bodyPr>
          <a:lstStyle/>
          <a:p>
            <a:pPr algn="ctr"/>
            <a:r>
              <a:rPr lang="zh-CN" altLang="en-US" sz="11500" b="1"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目录</a:t>
            </a:r>
          </a:p>
        </p:txBody>
      </p:sp>
      <p:sp>
        <p:nvSpPr>
          <p:cNvPr id="19" name="MH_Others_2"/>
          <p:cNvSpPr txBox="1"/>
          <p:nvPr>
            <p:custDataLst>
              <p:tags r:id="rId2"/>
            </p:custDataLst>
          </p:nvPr>
        </p:nvSpPr>
        <p:spPr>
          <a:xfrm rot="5400000">
            <a:off x="1645732" y="3047789"/>
            <a:ext cx="3299296" cy="677108"/>
          </a:xfrm>
          <a:prstGeom prst="rect">
            <a:avLst/>
          </a:prstGeom>
          <a:noFill/>
        </p:spPr>
        <p:txBody>
          <a:bodyPr wrap="square" lIns="0" tIns="0" rIns="0" bIns="0">
            <a:spAutoFit/>
          </a:bodyPr>
          <a:lstStyle/>
          <a:p>
            <a:pPr algn="ctr">
              <a:defRPr/>
            </a:pPr>
            <a:r>
              <a:rPr lang="en-US" altLang="zh-CN" sz="4400" b="1"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4400" b="1"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MH_Number_2"/>
          <p:cNvSpPr/>
          <p:nvPr>
            <p:custDataLst>
              <p:tags r:id="rId3"/>
            </p:custDataLst>
          </p:nvPr>
        </p:nvSpPr>
        <p:spPr>
          <a:xfrm>
            <a:off x="5898550" y="2212314"/>
            <a:ext cx="379667" cy="379667"/>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109" b="1" dirty="0" smtClean="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1</a:t>
            </a:r>
            <a:endParaRPr lang="zh-CN" altLang="en-US" sz="2109"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3" name="MH_Entry_2"/>
          <p:cNvSpPr/>
          <p:nvPr>
            <p:custDataLst>
              <p:tags r:id="rId4"/>
            </p:custDataLst>
          </p:nvPr>
        </p:nvSpPr>
        <p:spPr>
          <a:xfrm>
            <a:off x="6429375" y="2149869"/>
            <a:ext cx="3525386" cy="456343"/>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lvl="0">
              <a:lnSpc>
                <a:spcPct val="130000"/>
              </a:lnSpc>
            </a:pPr>
            <a:r>
              <a:rPr lang="zh-CN" altLang="en-US" sz="2531"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建立模型</a:t>
            </a:r>
          </a:p>
        </p:txBody>
      </p:sp>
      <p:sp>
        <p:nvSpPr>
          <p:cNvPr id="24" name="MH_Number_3"/>
          <p:cNvSpPr/>
          <p:nvPr>
            <p:custDataLst>
              <p:tags r:id="rId5"/>
            </p:custDataLst>
          </p:nvPr>
        </p:nvSpPr>
        <p:spPr>
          <a:xfrm>
            <a:off x="5898550" y="3081830"/>
            <a:ext cx="379667" cy="379667"/>
          </a:xfrm>
          <a:prstGeom prst="ellipse">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109" b="1" dirty="0" smtClean="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2</a:t>
            </a:r>
            <a:endParaRPr lang="zh-CN" altLang="en-US" sz="2109"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5" name="MH_Entry_3"/>
          <p:cNvSpPr/>
          <p:nvPr>
            <p:custDataLst>
              <p:tags r:id="rId6"/>
            </p:custDataLst>
          </p:nvPr>
        </p:nvSpPr>
        <p:spPr>
          <a:xfrm>
            <a:off x="6429375" y="3019385"/>
            <a:ext cx="3525386" cy="456343"/>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lvl="0">
              <a:lnSpc>
                <a:spcPct val="130000"/>
              </a:lnSpc>
            </a:pPr>
            <a:r>
              <a:rPr lang="en-US" altLang="zh-CN" sz="2531"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Fluent</a:t>
            </a:r>
            <a:r>
              <a:rPr lang="zh-CN" altLang="en-US" sz="2531"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处理</a:t>
            </a:r>
          </a:p>
        </p:txBody>
      </p:sp>
      <p:sp>
        <p:nvSpPr>
          <p:cNvPr id="26" name="MH_Number_4"/>
          <p:cNvSpPr/>
          <p:nvPr>
            <p:custDataLst>
              <p:tags r:id="rId7"/>
            </p:custDataLst>
          </p:nvPr>
        </p:nvSpPr>
        <p:spPr>
          <a:xfrm>
            <a:off x="5898550" y="3951346"/>
            <a:ext cx="379667" cy="379667"/>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US" altLang="zh-CN" sz="2109" b="1" dirty="0" smtClean="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3</a:t>
            </a:r>
            <a:endParaRPr lang="zh-CN" altLang="en-US" sz="2109" b="1" dirty="0">
              <a:solidFill>
                <a:srgbClr val="FFFFFF"/>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7" name="MH_Entry_4"/>
          <p:cNvSpPr/>
          <p:nvPr>
            <p:custDataLst>
              <p:tags r:id="rId8"/>
            </p:custDataLst>
          </p:nvPr>
        </p:nvSpPr>
        <p:spPr>
          <a:xfrm>
            <a:off x="6429375" y="3888900"/>
            <a:ext cx="3525386" cy="456343"/>
          </a:xfrm>
          <a:custGeom>
            <a:avLst/>
            <a:gdLst>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2520280 w 2520280"/>
              <a:gd name="connsiteY7" fmla="*/ 288032 h 1872208"/>
              <a:gd name="connsiteX8" fmla="*/ 0 w 2520280"/>
              <a:gd name="connsiteY8" fmla="*/ 0 h 1872208"/>
              <a:gd name="connsiteX0" fmla="*/ 0 w 2520280"/>
              <a:gd name="connsiteY0" fmla="*/ 1584176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1584176 h 1872208"/>
              <a:gd name="connsiteX5" fmla="*/ 0 w 2520280"/>
              <a:gd name="connsiteY5" fmla="*/ 0 h 1872208"/>
              <a:gd name="connsiteX6" fmla="*/ 2520280 w 2520280"/>
              <a:gd name="connsiteY6" fmla="*/ 0 h 1872208"/>
              <a:gd name="connsiteX7" fmla="*/ 0 w 2520280"/>
              <a:gd name="connsiteY7" fmla="*/ 0 h 1872208"/>
              <a:gd name="connsiteX0" fmla="*/ 0 w 2520280"/>
              <a:gd name="connsiteY0" fmla="*/ 1872208 h 1872208"/>
              <a:gd name="connsiteX1" fmla="*/ 2520280 w 2520280"/>
              <a:gd name="connsiteY1" fmla="*/ 1584176 h 1872208"/>
              <a:gd name="connsiteX2" fmla="*/ 2520280 w 2520280"/>
              <a:gd name="connsiteY2" fmla="*/ 1872208 h 1872208"/>
              <a:gd name="connsiteX3" fmla="*/ 0 w 2520280"/>
              <a:gd name="connsiteY3" fmla="*/ 1872208 h 1872208"/>
              <a:gd name="connsiteX4" fmla="*/ 0 w 2520280"/>
              <a:gd name="connsiteY4" fmla="*/ 0 h 1872208"/>
              <a:gd name="connsiteX5" fmla="*/ 2520280 w 2520280"/>
              <a:gd name="connsiteY5" fmla="*/ 0 h 1872208"/>
              <a:gd name="connsiteX6" fmla="*/ 0 w 2520280"/>
              <a:gd name="connsiteY6"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2520280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34255 w 2520280"/>
              <a:gd name="connsiteY4" fmla="*/ 0 h 1872208"/>
              <a:gd name="connsiteX5" fmla="*/ 0 w 2520280"/>
              <a:gd name="connsiteY5" fmla="*/ 0 h 1872208"/>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7 w 2520280"/>
              <a:gd name="connsiteY4" fmla="*/ 6036 h 1872208"/>
              <a:gd name="connsiteX5" fmla="*/ 0 w 2520280"/>
              <a:gd name="connsiteY5" fmla="*/ 0 h 1872208"/>
              <a:gd name="connsiteX0" fmla="*/ 0 w 2520280"/>
              <a:gd name="connsiteY0" fmla="*/ 1890314 h 1890314"/>
              <a:gd name="connsiteX1" fmla="*/ 2520280 w 2520280"/>
              <a:gd name="connsiteY1" fmla="*/ 1890314 h 1890314"/>
              <a:gd name="connsiteX2" fmla="*/ 0 w 2520280"/>
              <a:gd name="connsiteY2" fmla="*/ 1890314 h 1890314"/>
              <a:gd name="connsiteX3" fmla="*/ 0 w 2520280"/>
              <a:gd name="connsiteY3" fmla="*/ 18106 h 1890314"/>
              <a:gd name="connsiteX4" fmla="*/ 53304 w 2520280"/>
              <a:gd name="connsiteY4" fmla="*/ 0 h 1890314"/>
              <a:gd name="connsiteX5" fmla="*/ 0 w 2520280"/>
              <a:gd name="connsiteY5" fmla="*/ 18106 h 1890314"/>
              <a:gd name="connsiteX0" fmla="*/ 0 w 2520280"/>
              <a:gd name="connsiteY0" fmla="*/ 1872208 h 1872208"/>
              <a:gd name="connsiteX1" fmla="*/ 2520280 w 2520280"/>
              <a:gd name="connsiteY1" fmla="*/ 1872208 h 1872208"/>
              <a:gd name="connsiteX2" fmla="*/ 0 w 2520280"/>
              <a:gd name="connsiteY2" fmla="*/ 1872208 h 1872208"/>
              <a:gd name="connsiteX3" fmla="*/ 0 w 2520280"/>
              <a:gd name="connsiteY3" fmla="*/ 0 h 1872208"/>
              <a:gd name="connsiteX4" fmla="*/ 916 w 2520280"/>
              <a:gd name="connsiteY4" fmla="*/ 0 h 1872208"/>
              <a:gd name="connsiteX5" fmla="*/ 0 w 2520280"/>
              <a:gd name="connsiteY5" fmla="*/ 0 h 1872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20280" h="1872208">
                <a:moveTo>
                  <a:pt x="0" y="1872208"/>
                </a:moveTo>
                <a:lnTo>
                  <a:pt x="2520280" y="1872208"/>
                </a:lnTo>
                <a:lnTo>
                  <a:pt x="0" y="1872208"/>
                </a:lnTo>
                <a:close/>
                <a:moveTo>
                  <a:pt x="0" y="0"/>
                </a:moveTo>
                <a:lnTo>
                  <a:pt x="916" y="0"/>
                </a:lnTo>
                <a:lnTo>
                  <a:pt x="0" y="0"/>
                </a:lnTo>
                <a:close/>
              </a:path>
            </a:pathLst>
          </a:custGeom>
          <a:solidFill>
            <a:schemeClr val="bg1">
              <a:lumMod val="50000"/>
            </a:schemeClr>
          </a:solidFill>
          <a:ln w="3175" cap="sq">
            <a:noFill/>
            <a:beve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lvl="0">
              <a:lnSpc>
                <a:spcPct val="130000"/>
              </a:lnSpc>
            </a:pPr>
            <a:r>
              <a:rPr lang="zh-CN" altLang="en-US" sz="2531"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结果分析</a:t>
            </a:r>
          </a:p>
        </p:txBody>
      </p:sp>
      <p:sp>
        <p:nvSpPr>
          <p:cNvPr id="14" name="Freeform 6"/>
          <p:cNvSpPr>
            <a:spLocks/>
          </p:cNvSpPr>
          <p:nvPr/>
        </p:nvSpPr>
        <p:spPr bwMode="auto">
          <a:xfrm>
            <a:off x="-10808" y="5773488"/>
            <a:ext cx="12880367" cy="1459162"/>
          </a:xfrm>
          <a:custGeom>
            <a:avLst/>
            <a:gdLst>
              <a:gd name="T0" fmla="*/ 0 w 5734"/>
              <a:gd name="T1" fmla="*/ 0 h 931"/>
              <a:gd name="T2" fmla="*/ 167 w 5734"/>
              <a:gd name="T3" fmla="*/ 73 h 931"/>
              <a:gd name="T4" fmla="*/ 340 w 5734"/>
              <a:gd name="T5" fmla="*/ 143 h 931"/>
              <a:gd name="T6" fmla="*/ 522 w 5734"/>
              <a:gd name="T7" fmla="*/ 206 h 931"/>
              <a:gd name="T8" fmla="*/ 711 w 5734"/>
              <a:gd name="T9" fmla="*/ 266 h 931"/>
              <a:gd name="T10" fmla="*/ 907 w 5734"/>
              <a:gd name="T11" fmla="*/ 320 h 931"/>
              <a:gd name="T12" fmla="*/ 1109 w 5734"/>
              <a:gd name="T13" fmla="*/ 369 h 931"/>
              <a:gd name="T14" fmla="*/ 1315 w 5734"/>
              <a:gd name="T15" fmla="*/ 415 h 931"/>
              <a:gd name="T16" fmla="*/ 1529 w 5734"/>
              <a:gd name="T17" fmla="*/ 455 h 931"/>
              <a:gd name="T18" fmla="*/ 1746 w 5734"/>
              <a:gd name="T19" fmla="*/ 490 h 931"/>
              <a:gd name="T20" fmla="*/ 1966 w 5734"/>
              <a:gd name="T21" fmla="*/ 520 h 931"/>
              <a:gd name="T22" fmla="*/ 2189 w 5734"/>
              <a:gd name="T23" fmla="*/ 544 h 931"/>
              <a:gd name="T24" fmla="*/ 2416 w 5734"/>
              <a:gd name="T25" fmla="*/ 563 h 931"/>
              <a:gd name="T26" fmla="*/ 2644 w 5734"/>
              <a:gd name="T27" fmla="*/ 579 h 931"/>
              <a:gd name="T28" fmla="*/ 2873 w 5734"/>
              <a:gd name="T29" fmla="*/ 588 h 931"/>
              <a:gd name="T30" fmla="*/ 3104 w 5734"/>
              <a:gd name="T31" fmla="*/ 593 h 931"/>
              <a:gd name="T32" fmla="*/ 3336 w 5734"/>
              <a:gd name="T33" fmla="*/ 591 h 931"/>
              <a:gd name="T34" fmla="*/ 3567 w 5734"/>
              <a:gd name="T35" fmla="*/ 586 h 931"/>
              <a:gd name="T36" fmla="*/ 3798 w 5734"/>
              <a:gd name="T37" fmla="*/ 576 h 931"/>
              <a:gd name="T38" fmla="*/ 4025 w 5734"/>
              <a:gd name="T39" fmla="*/ 560 h 931"/>
              <a:gd name="T40" fmla="*/ 4253 w 5734"/>
              <a:gd name="T41" fmla="*/ 539 h 931"/>
              <a:gd name="T42" fmla="*/ 4477 w 5734"/>
              <a:gd name="T43" fmla="*/ 511 h 931"/>
              <a:gd name="T44" fmla="*/ 4698 w 5734"/>
              <a:gd name="T45" fmla="*/ 479 h 931"/>
              <a:gd name="T46" fmla="*/ 4915 w 5734"/>
              <a:gd name="T47" fmla="*/ 443 h 931"/>
              <a:gd name="T48" fmla="*/ 5127 w 5734"/>
              <a:gd name="T49" fmla="*/ 401 h 931"/>
              <a:gd name="T50" fmla="*/ 5335 w 5734"/>
              <a:gd name="T51" fmla="*/ 352 h 931"/>
              <a:gd name="T52" fmla="*/ 5538 w 5734"/>
              <a:gd name="T53" fmla="*/ 299 h 931"/>
              <a:gd name="T54" fmla="*/ 5734 w 5734"/>
              <a:gd name="T55" fmla="*/ 240 h 931"/>
              <a:gd name="T56" fmla="*/ 5734 w 5734"/>
              <a:gd name="T57" fmla="*/ 931 h 931"/>
              <a:gd name="T58" fmla="*/ 0 w 5734"/>
              <a:gd name="T59" fmla="*/ 931 h 931"/>
              <a:gd name="T60" fmla="*/ 0 w 5734"/>
              <a:gd name="T61" fmla="*/ 0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734" h="931">
                <a:moveTo>
                  <a:pt x="0" y="0"/>
                </a:moveTo>
                <a:lnTo>
                  <a:pt x="167" y="73"/>
                </a:lnTo>
                <a:lnTo>
                  <a:pt x="340" y="143"/>
                </a:lnTo>
                <a:lnTo>
                  <a:pt x="522" y="206"/>
                </a:lnTo>
                <a:lnTo>
                  <a:pt x="711" y="266"/>
                </a:lnTo>
                <a:lnTo>
                  <a:pt x="907" y="320"/>
                </a:lnTo>
                <a:lnTo>
                  <a:pt x="1109" y="369"/>
                </a:lnTo>
                <a:lnTo>
                  <a:pt x="1315" y="415"/>
                </a:lnTo>
                <a:lnTo>
                  <a:pt x="1529" y="455"/>
                </a:lnTo>
                <a:lnTo>
                  <a:pt x="1746" y="490"/>
                </a:lnTo>
                <a:lnTo>
                  <a:pt x="1966" y="520"/>
                </a:lnTo>
                <a:lnTo>
                  <a:pt x="2189" y="544"/>
                </a:lnTo>
                <a:lnTo>
                  <a:pt x="2416" y="563"/>
                </a:lnTo>
                <a:lnTo>
                  <a:pt x="2644" y="579"/>
                </a:lnTo>
                <a:lnTo>
                  <a:pt x="2873" y="588"/>
                </a:lnTo>
                <a:lnTo>
                  <a:pt x="3104" y="593"/>
                </a:lnTo>
                <a:lnTo>
                  <a:pt x="3336" y="591"/>
                </a:lnTo>
                <a:lnTo>
                  <a:pt x="3567" y="586"/>
                </a:lnTo>
                <a:lnTo>
                  <a:pt x="3798" y="576"/>
                </a:lnTo>
                <a:lnTo>
                  <a:pt x="4025" y="560"/>
                </a:lnTo>
                <a:lnTo>
                  <a:pt x="4253" y="539"/>
                </a:lnTo>
                <a:lnTo>
                  <a:pt x="4477" y="511"/>
                </a:lnTo>
                <a:lnTo>
                  <a:pt x="4698" y="479"/>
                </a:lnTo>
                <a:lnTo>
                  <a:pt x="4915" y="443"/>
                </a:lnTo>
                <a:lnTo>
                  <a:pt x="5127" y="401"/>
                </a:lnTo>
                <a:lnTo>
                  <a:pt x="5335" y="352"/>
                </a:lnTo>
                <a:lnTo>
                  <a:pt x="5538" y="299"/>
                </a:lnTo>
                <a:lnTo>
                  <a:pt x="5734" y="240"/>
                </a:lnTo>
                <a:lnTo>
                  <a:pt x="5734" y="931"/>
                </a:lnTo>
                <a:lnTo>
                  <a:pt x="0" y="931"/>
                </a:lnTo>
                <a:lnTo>
                  <a:pt x="0" y="0"/>
                </a:lnTo>
                <a:close/>
              </a:path>
            </a:pathLst>
          </a:custGeom>
          <a:solidFill>
            <a:schemeClr val="accent2"/>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5" name="Freeform 7"/>
          <p:cNvSpPr>
            <a:spLocks/>
          </p:cNvSpPr>
          <p:nvPr/>
        </p:nvSpPr>
        <p:spPr bwMode="auto">
          <a:xfrm>
            <a:off x="-10808" y="6105756"/>
            <a:ext cx="12880367" cy="1126893"/>
          </a:xfrm>
          <a:custGeom>
            <a:avLst/>
            <a:gdLst>
              <a:gd name="T0" fmla="*/ 5734 w 5734"/>
              <a:gd name="T1" fmla="*/ 0 h 719"/>
              <a:gd name="T2" fmla="*/ 5734 w 5734"/>
              <a:gd name="T3" fmla="*/ 719 h 719"/>
              <a:gd name="T4" fmla="*/ 0 w 5734"/>
              <a:gd name="T5" fmla="*/ 719 h 719"/>
              <a:gd name="T6" fmla="*/ 0 w 5734"/>
              <a:gd name="T7" fmla="*/ 71 h 719"/>
              <a:gd name="T8" fmla="*/ 230 w 5734"/>
              <a:gd name="T9" fmla="*/ 131 h 719"/>
              <a:gd name="T10" fmla="*/ 459 w 5734"/>
              <a:gd name="T11" fmla="*/ 185 h 719"/>
              <a:gd name="T12" fmla="*/ 690 w 5734"/>
              <a:gd name="T13" fmla="*/ 236 h 719"/>
              <a:gd name="T14" fmla="*/ 921 w 5734"/>
              <a:gd name="T15" fmla="*/ 281 h 719"/>
              <a:gd name="T16" fmla="*/ 1154 w 5734"/>
              <a:gd name="T17" fmla="*/ 323 h 719"/>
              <a:gd name="T18" fmla="*/ 1389 w 5734"/>
              <a:gd name="T19" fmla="*/ 358 h 719"/>
              <a:gd name="T20" fmla="*/ 1627 w 5734"/>
              <a:gd name="T21" fmla="*/ 390 h 719"/>
              <a:gd name="T22" fmla="*/ 1865 w 5734"/>
              <a:gd name="T23" fmla="*/ 416 h 719"/>
              <a:gd name="T24" fmla="*/ 2105 w 5734"/>
              <a:gd name="T25" fmla="*/ 435 h 719"/>
              <a:gd name="T26" fmla="*/ 2348 w 5734"/>
              <a:gd name="T27" fmla="*/ 449 h 719"/>
              <a:gd name="T28" fmla="*/ 2593 w 5734"/>
              <a:gd name="T29" fmla="*/ 456 h 719"/>
              <a:gd name="T30" fmla="*/ 2842 w 5734"/>
              <a:gd name="T31" fmla="*/ 456 h 719"/>
              <a:gd name="T32" fmla="*/ 3094 w 5734"/>
              <a:gd name="T33" fmla="*/ 451 h 719"/>
              <a:gd name="T34" fmla="*/ 3348 w 5734"/>
              <a:gd name="T35" fmla="*/ 439 h 719"/>
              <a:gd name="T36" fmla="*/ 3605 w 5734"/>
              <a:gd name="T37" fmla="*/ 420 h 719"/>
              <a:gd name="T38" fmla="*/ 3868 w 5734"/>
              <a:gd name="T39" fmla="*/ 393 h 719"/>
              <a:gd name="T40" fmla="*/ 4132 w 5734"/>
              <a:gd name="T41" fmla="*/ 358 h 719"/>
              <a:gd name="T42" fmla="*/ 4402 w 5734"/>
              <a:gd name="T43" fmla="*/ 316 h 719"/>
              <a:gd name="T44" fmla="*/ 4675 w 5734"/>
              <a:gd name="T45" fmla="*/ 266 h 719"/>
              <a:gd name="T46" fmla="*/ 4953 w 5734"/>
              <a:gd name="T47" fmla="*/ 208 h 719"/>
              <a:gd name="T48" fmla="*/ 5235 w 5734"/>
              <a:gd name="T49" fmla="*/ 141 h 719"/>
              <a:gd name="T50" fmla="*/ 5349 w 5734"/>
              <a:gd name="T51" fmla="*/ 113 h 719"/>
              <a:gd name="T52" fmla="*/ 5456 w 5734"/>
              <a:gd name="T53" fmla="*/ 85 h 719"/>
              <a:gd name="T54" fmla="*/ 5556 w 5734"/>
              <a:gd name="T55" fmla="*/ 57 h 719"/>
              <a:gd name="T56" fmla="*/ 5648 w 5734"/>
              <a:gd name="T57" fmla="*/ 29 h 719"/>
              <a:gd name="T58" fmla="*/ 5734 w 5734"/>
              <a:gd name="T59"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34" h="719">
                <a:moveTo>
                  <a:pt x="5734" y="0"/>
                </a:moveTo>
                <a:lnTo>
                  <a:pt x="5734" y="719"/>
                </a:lnTo>
                <a:lnTo>
                  <a:pt x="0" y="719"/>
                </a:lnTo>
                <a:lnTo>
                  <a:pt x="0" y="71"/>
                </a:lnTo>
                <a:lnTo>
                  <a:pt x="230" y="131"/>
                </a:lnTo>
                <a:lnTo>
                  <a:pt x="459" y="185"/>
                </a:lnTo>
                <a:lnTo>
                  <a:pt x="690" y="236"/>
                </a:lnTo>
                <a:lnTo>
                  <a:pt x="921" y="281"/>
                </a:lnTo>
                <a:lnTo>
                  <a:pt x="1154" y="323"/>
                </a:lnTo>
                <a:lnTo>
                  <a:pt x="1389" y="358"/>
                </a:lnTo>
                <a:lnTo>
                  <a:pt x="1627" y="390"/>
                </a:lnTo>
                <a:lnTo>
                  <a:pt x="1865" y="416"/>
                </a:lnTo>
                <a:lnTo>
                  <a:pt x="2105" y="435"/>
                </a:lnTo>
                <a:lnTo>
                  <a:pt x="2348" y="449"/>
                </a:lnTo>
                <a:lnTo>
                  <a:pt x="2593" y="456"/>
                </a:lnTo>
                <a:lnTo>
                  <a:pt x="2842" y="456"/>
                </a:lnTo>
                <a:lnTo>
                  <a:pt x="3094" y="451"/>
                </a:lnTo>
                <a:lnTo>
                  <a:pt x="3348" y="439"/>
                </a:lnTo>
                <a:lnTo>
                  <a:pt x="3605" y="420"/>
                </a:lnTo>
                <a:lnTo>
                  <a:pt x="3868" y="393"/>
                </a:lnTo>
                <a:lnTo>
                  <a:pt x="4132" y="358"/>
                </a:lnTo>
                <a:lnTo>
                  <a:pt x="4402" y="316"/>
                </a:lnTo>
                <a:lnTo>
                  <a:pt x="4675" y="266"/>
                </a:lnTo>
                <a:lnTo>
                  <a:pt x="4953" y="208"/>
                </a:lnTo>
                <a:lnTo>
                  <a:pt x="5235" y="141"/>
                </a:lnTo>
                <a:lnTo>
                  <a:pt x="5349" y="113"/>
                </a:lnTo>
                <a:lnTo>
                  <a:pt x="5456" y="85"/>
                </a:lnTo>
                <a:lnTo>
                  <a:pt x="5556" y="57"/>
                </a:lnTo>
                <a:lnTo>
                  <a:pt x="5648" y="29"/>
                </a:lnTo>
                <a:lnTo>
                  <a:pt x="5734" y="0"/>
                </a:lnTo>
                <a:close/>
              </a:path>
            </a:pathLst>
          </a:custGeom>
          <a:solidFill>
            <a:schemeClr val="accent1"/>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209885915"/>
      </p:ext>
    </p:extLst>
  </p:cSld>
  <p:clrMapOvr>
    <a:masterClrMapping/>
  </p:clrMapOvr>
  <mc:AlternateContent xmlns:mc="http://schemas.openxmlformats.org/markup-compatibility/2006" xmlns:p14="http://schemas.microsoft.com/office/powerpoint/2010/main">
    <mc:Choice Requires="p14">
      <p:transition spd="slow" p14:dur="1600" advTm="4000">
        <p14:gallery dir="l"/>
      </p:transition>
    </mc:Choice>
    <mc:Fallback xmlns="">
      <p:transition spd="slow" advTm="400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文本框 48"/>
          <p:cNvSpPr txBox="1"/>
          <p:nvPr/>
        </p:nvSpPr>
        <p:spPr>
          <a:xfrm>
            <a:off x="500021" y="473053"/>
            <a:ext cx="1118081" cy="374375"/>
          </a:xfrm>
          <a:prstGeom prst="rect">
            <a:avLst/>
          </a:prstGeom>
          <a:noFill/>
        </p:spPr>
        <p:txBody>
          <a:bodyPr wrap="none" lIns="96434" tIns="48217" rIns="96434" bIns="48217" rtlCol="0">
            <a:spAutoFit/>
          </a:bodyPr>
          <a:lstStyle/>
          <a:p>
            <a:pPr defTabSz="964278"/>
            <a:r>
              <a:rPr lang="zh-CN" altLang="en-US" sz="1800" dirty="0">
                <a:solidFill>
                  <a:srgbClr val="E7E6E6">
                    <a:lumMod val="25000"/>
                  </a:srgbClr>
                </a:solidFill>
                <a:latin typeface="微软雅黑" panose="020B0503020204020204" pitchFamily="34" charset="-122"/>
                <a:ea typeface="微软雅黑" panose="020B0503020204020204" pitchFamily="34" charset="-122"/>
                <a:cs typeface="+mn-ea"/>
                <a:sym typeface="+mn-lt"/>
              </a:rPr>
              <a:t>结果分析</a:t>
            </a:r>
          </a:p>
        </p:txBody>
      </p:sp>
      <p:pic>
        <p:nvPicPr>
          <p:cNvPr id="51" name="图片 50">
            <a:extLst>
              <a:ext uri="{FF2B5EF4-FFF2-40B4-BE49-F238E27FC236}">
                <a16:creationId xmlns:a16="http://schemas.microsoft.com/office/drawing/2014/main" id="{4196AF84-3E0F-4498-B786-8795B57C9504}"/>
              </a:ext>
            </a:extLst>
          </p:cNvPr>
          <p:cNvPicPr/>
          <p:nvPr/>
        </p:nvPicPr>
        <p:blipFill>
          <a:blip r:embed="rId3"/>
          <a:srcRect/>
          <a:stretch>
            <a:fillRect/>
          </a:stretch>
        </p:blipFill>
        <p:spPr bwMode="auto">
          <a:xfrm>
            <a:off x="214269" y="2901945"/>
            <a:ext cx="6000792" cy="3887143"/>
          </a:xfrm>
          <a:prstGeom prst="rect">
            <a:avLst/>
          </a:prstGeom>
          <a:noFill/>
          <a:ln w="9525">
            <a:noFill/>
            <a:miter lim="800000"/>
            <a:headEnd/>
            <a:tailEnd/>
          </a:ln>
        </p:spPr>
      </p:pic>
      <p:pic>
        <p:nvPicPr>
          <p:cNvPr id="52" name="图片 51">
            <a:extLst>
              <a:ext uri="{FF2B5EF4-FFF2-40B4-BE49-F238E27FC236}">
                <a16:creationId xmlns:a16="http://schemas.microsoft.com/office/drawing/2014/main" id="{C4F0A45D-7F33-42A6-B4A6-8700F1E99F60}"/>
              </a:ext>
            </a:extLst>
          </p:cNvPr>
          <p:cNvPicPr/>
          <p:nvPr/>
        </p:nvPicPr>
        <p:blipFill>
          <a:blip r:embed="rId4">
            <a:extLst>
              <a:ext uri="{BEBA8EAE-BF5A-486C-A8C5-ECC9F3942E4B}">
                <a14:imgProps xmlns:a14="http://schemas.microsoft.com/office/drawing/2010/main">
                  <a14:imgLayer r:embed="rId5">
                    <a14:imgEffect>
                      <a14:brightnessContrast bright="40000" contrast="-20000"/>
                    </a14:imgEffect>
                  </a14:imgLayer>
                </a14:imgProps>
              </a:ext>
            </a:extLst>
          </a:blip>
          <a:srcRect/>
          <a:stretch>
            <a:fillRect/>
          </a:stretch>
        </p:blipFill>
        <p:spPr bwMode="auto">
          <a:xfrm>
            <a:off x="6286499" y="2901945"/>
            <a:ext cx="6072230" cy="3857652"/>
          </a:xfrm>
          <a:prstGeom prst="rect">
            <a:avLst/>
          </a:prstGeom>
          <a:noFill/>
          <a:ln w="9525">
            <a:noFill/>
            <a:miter lim="800000"/>
            <a:headEnd/>
            <a:tailEnd/>
          </a:ln>
        </p:spPr>
      </p:pic>
      <p:sp>
        <p:nvSpPr>
          <p:cNvPr id="23" name="文本框 22">
            <a:extLst>
              <a:ext uri="{FF2B5EF4-FFF2-40B4-BE49-F238E27FC236}">
                <a16:creationId xmlns:a16="http://schemas.microsoft.com/office/drawing/2014/main" id="{43015C38-BE21-4CB5-9B47-0B11178D7922}"/>
              </a:ext>
            </a:extLst>
          </p:cNvPr>
          <p:cNvSpPr txBox="1"/>
          <p:nvPr/>
        </p:nvSpPr>
        <p:spPr>
          <a:xfrm>
            <a:off x="357145" y="1044557"/>
            <a:ext cx="7000924" cy="861774"/>
          </a:xfrm>
          <a:prstGeom prst="rect">
            <a:avLst/>
          </a:prstGeom>
          <a:noFill/>
        </p:spPr>
        <p:txBody>
          <a:bodyPr wrap="square" rtlCol="0">
            <a:spAutoFit/>
          </a:bodyPr>
          <a:lstStyle/>
          <a:p>
            <a:pPr>
              <a:lnSpc>
                <a:spcPct val="125000"/>
              </a:lnSpc>
            </a:pPr>
            <a:r>
              <a:rPr lang="zh-CN" altLang="zh-CN" sz="2000" b="1" dirty="0">
                <a:latin typeface="微软雅黑" panose="020B0503020204020204" pitchFamily="34" charset="-122"/>
                <a:ea typeface="微软雅黑" panose="020B0503020204020204" pitchFamily="34" charset="-122"/>
              </a:rPr>
              <a:t>阀芯无偏移</a:t>
            </a:r>
            <a:endParaRPr lang="en-US" altLang="zh-CN" sz="2000" b="1" dirty="0">
              <a:latin typeface="微软雅黑" panose="020B0503020204020204" pitchFamily="34" charset="-122"/>
              <a:ea typeface="微软雅黑" panose="020B0503020204020204" pitchFamily="34" charset="-122"/>
            </a:endParaRPr>
          </a:p>
          <a:p>
            <a:pPr>
              <a:lnSpc>
                <a:spcPct val="125000"/>
              </a:lnSpc>
            </a:pPr>
            <a:r>
              <a:rPr lang="zh-CN" altLang="zh-CN" sz="2000" dirty="0">
                <a:latin typeface="微软雅黑" panose="020B0503020204020204" pitchFamily="34" charset="-122"/>
                <a:ea typeface="微软雅黑" panose="020B0503020204020204" pitchFamily="34" charset="-122"/>
              </a:rPr>
              <a:t>液体进出滑阀的角度相等</a:t>
            </a:r>
            <a:r>
              <a:rPr lang="zh-CN" altLang="en-US"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进出口的开口长度均为</a:t>
            </a:r>
            <a:r>
              <a:rPr lang="en-US" altLang="zh-CN" sz="2000" dirty="0">
                <a:latin typeface="微软雅黑" panose="020B0503020204020204" pitchFamily="34" charset="-122"/>
                <a:ea typeface="微软雅黑" panose="020B0503020204020204" pitchFamily="34" charset="-122"/>
              </a:rPr>
              <a:t>5mm.</a:t>
            </a:r>
            <a:endParaRPr lang="zh-CN" altLang="zh-CN" sz="2000" dirty="0">
              <a:latin typeface="微软雅黑" panose="020B0503020204020204" pitchFamily="34" charset="-122"/>
              <a:ea typeface="微软雅黑" panose="020B0503020204020204" pitchFamily="34" charset="-122"/>
            </a:endParaRPr>
          </a:p>
        </p:txBody>
      </p:sp>
      <p:sp>
        <p:nvSpPr>
          <p:cNvPr id="7" name="TextBox 6"/>
          <p:cNvSpPr txBox="1"/>
          <p:nvPr/>
        </p:nvSpPr>
        <p:spPr>
          <a:xfrm>
            <a:off x="2571723" y="2401879"/>
            <a:ext cx="4214842" cy="369332"/>
          </a:xfrm>
          <a:prstGeom prst="rect">
            <a:avLst/>
          </a:prstGeom>
          <a:noFill/>
        </p:spPr>
        <p:txBody>
          <a:bodyPr wrap="square" rtlCol="0">
            <a:spAutoFit/>
          </a:bodyPr>
          <a:lstStyle/>
          <a:p>
            <a:r>
              <a:rPr lang="zh-CN" altLang="en-US" dirty="0">
                <a:latin typeface="微软雅黑" pitchFamily="34" charset="-122"/>
                <a:ea typeface="微软雅黑" pitchFamily="34" charset="-122"/>
              </a:rPr>
              <a:t>压力云图</a:t>
            </a:r>
          </a:p>
        </p:txBody>
      </p:sp>
      <p:sp>
        <p:nvSpPr>
          <p:cNvPr id="9" name="TextBox 8"/>
          <p:cNvSpPr txBox="1"/>
          <p:nvPr/>
        </p:nvSpPr>
        <p:spPr>
          <a:xfrm>
            <a:off x="8786829" y="2401879"/>
            <a:ext cx="2857520" cy="369332"/>
          </a:xfrm>
          <a:prstGeom prst="rect">
            <a:avLst/>
          </a:prstGeom>
          <a:noFill/>
        </p:spPr>
        <p:txBody>
          <a:bodyPr wrap="square" rtlCol="0">
            <a:spAutoFit/>
          </a:bodyPr>
          <a:lstStyle/>
          <a:p>
            <a:r>
              <a:rPr lang="zh-CN" altLang="en-US" dirty="0">
                <a:latin typeface="微软雅黑" pitchFamily="34" charset="-122"/>
                <a:ea typeface="微软雅黑" pitchFamily="34" charset="-122"/>
              </a:rPr>
              <a:t>速度矢量图</a:t>
            </a:r>
          </a:p>
        </p:txBody>
      </p:sp>
    </p:spTree>
    <p:extLst>
      <p:ext uri="{BB962C8B-B14F-4D97-AF65-F5344CB8AC3E}">
        <p14:creationId xmlns:p14="http://schemas.microsoft.com/office/powerpoint/2010/main" val="3631810405"/>
      </p:ext>
    </p:extLst>
  </p:cSld>
  <p:clrMapOvr>
    <a:masterClrMapping/>
  </p:clrMapOvr>
  <p:transition spd="slow" advTm="0"/>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文本框 48"/>
          <p:cNvSpPr txBox="1"/>
          <p:nvPr/>
        </p:nvSpPr>
        <p:spPr>
          <a:xfrm>
            <a:off x="500021" y="473053"/>
            <a:ext cx="1118081" cy="374375"/>
          </a:xfrm>
          <a:prstGeom prst="rect">
            <a:avLst/>
          </a:prstGeom>
          <a:noFill/>
        </p:spPr>
        <p:txBody>
          <a:bodyPr wrap="none" lIns="96434" tIns="48217" rIns="96434" bIns="48217" rtlCol="0">
            <a:spAutoFit/>
          </a:bodyPr>
          <a:lstStyle/>
          <a:p>
            <a:pPr defTabSz="964278"/>
            <a:r>
              <a:rPr lang="zh-CN" altLang="en-US" sz="1800" dirty="0">
                <a:solidFill>
                  <a:srgbClr val="E7E6E6">
                    <a:lumMod val="25000"/>
                  </a:srgbClr>
                </a:solidFill>
                <a:latin typeface="微软雅黑" panose="020B0503020204020204" pitchFamily="34" charset="-122"/>
                <a:ea typeface="微软雅黑" panose="020B0503020204020204" pitchFamily="34" charset="-122"/>
                <a:cs typeface="+mn-ea"/>
                <a:sym typeface="+mn-lt"/>
              </a:rPr>
              <a:t>结果分析</a:t>
            </a:r>
          </a:p>
        </p:txBody>
      </p:sp>
      <p:pic>
        <p:nvPicPr>
          <p:cNvPr id="65" name="图片 64">
            <a:extLst>
              <a:ext uri="{FF2B5EF4-FFF2-40B4-BE49-F238E27FC236}">
                <a16:creationId xmlns:a16="http://schemas.microsoft.com/office/drawing/2014/main" id="{F7F84C2C-D437-47A6-91C5-AFE02E6DF2CE}"/>
              </a:ext>
            </a:extLst>
          </p:cNvPr>
          <p:cNvPicPr/>
          <p:nvPr/>
        </p:nvPicPr>
        <p:blipFill>
          <a:blip r:embed="rId3"/>
          <a:srcRect l="637"/>
          <a:stretch>
            <a:fillRect/>
          </a:stretch>
        </p:blipFill>
        <p:spPr bwMode="auto">
          <a:xfrm>
            <a:off x="428583" y="3187697"/>
            <a:ext cx="6929486" cy="2643206"/>
          </a:xfrm>
          <a:prstGeom prst="rect">
            <a:avLst/>
          </a:prstGeom>
          <a:noFill/>
          <a:ln w="9525">
            <a:noFill/>
            <a:miter lim="800000"/>
            <a:headEnd/>
            <a:tailEnd/>
          </a:ln>
        </p:spPr>
      </p:pic>
      <p:sp>
        <p:nvSpPr>
          <p:cNvPr id="23" name="文本框 22">
            <a:extLst>
              <a:ext uri="{FF2B5EF4-FFF2-40B4-BE49-F238E27FC236}">
                <a16:creationId xmlns:a16="http://schemas.microsoft.com/office/drawing/2014/main" id="{43015C38-BE21-4CB5-9B47-0B11178D7922}"/>
              </a:ext>
            </a:extLst>
          </p:cNvPr>
          <p:cNvSpPr txBox="1"/>
          <p:nvPr/>
        </p:nvSpPr>
        <p:spPr>
          <a:xfrm>
            <a:off x="357145" y="1044557"/>
            <a:ext cx="7000924" cy="861774"/>
          </a:xfrm>
          <a:prstGeom prst="rect">
            <a:avLst/>
          </a:prstGeom>
          <a:noFill/>
        </p:spPr>
        <p:txBody>
          <a:bodyPr wrap="square" rtlCol="0">
            <a:spAutoFit/>
          </a:bodyPr>
          <a:lstStyle/>
          <a:p>
            <a:pPr>
              <a:lnSpc>
                <a:spcPct val="125000"/>
              </a:lnSpc>
            </a:pPr>
            <a:r>
              <a:rPr lang="zh-CN" altLang="zh-CN" sz="2000" b="1" dirty="0">
                <a:latin typeface="微软雅黑" panose="020B0503020204020204" pitchFamily="34" charset="-122"/>
                <a:ea typeface="微软雅黑" panose="020B0503020204020204" pitchFamily="34" charset="-122"/>
              </a:rPr>
              <a:t>阀芯无偏移</a:t>
            </a:r>
            <a:endParaRPr lang="en-US" altLang="zh-CN" sz="2000" b="1" dirty="0">
              <a:latin typeface="微软雅黑" panose="020B0503020204020204" pitchFamily="34" charset="-122"/>
              <a:ea typeface="微软雅黑" panose="020B0503020204020204" pitchFamily="34" charset="-122"/>
            </a:endParaRPr>
          </a:p>
          <a:p>
            <a:pPr>
              <a:lnSpc>
                <a:spcPct val="125000"/>
              </a:lnSpc>
            </a:pPr>
            <a:r>
              <a:rPr lang="zh-CN" altLang="zh-CN" sz="2000" dirty="0">
                <a:latin typeface="微软雅黑" panose="020B0503020204020204" pitchFamily="34" charset="-122"/>
                <a:ea typeface="微软雅黑" panose="020B0503020204020204" pitchFamily="34" charset="-122"/>
              </a:rPr>
              <a:t>液体进出滑阀的角度相等</a:t>
            </a:r>
            <a:r>
              <a:rPr lang="zh-CN" altLang="en-US"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rPr>
              <a:t>进出口的开口长度均为</a:t>
            </a:r>
            <a:r>
              <a:rPr lang="en-US" altLang="zh-CN" sz="2000" dirty="0">
                <a:latin typeface="微软雅黑" panose="020B0503020204020204" pitchFamily="34" charset="-122"/>
                <a:ea typeface="微软雅黑" panose="020B0503020204020204" pitchFamily="34" charset="-122"/>
              </a:rPr>
              <a:t>5mm.</a:t>
            </a:r>
            <a:endParaRPr lang="zh-CN" altLang="zh-CN" sz="2000" dirty="0">
              <a:latin typeface="微软雅黑" panose="020B0503020204020204" pitchFamily="34" charset="-122"/>
              <a:ea typeface="微软雅黑" panose="020B0503020204020204" pitchFamily="34" charset="-122"/>
            </a:endParaRPr>
          </a:p>
        </p:txBody>
      </p:sp>
      <p:pic>
        <p:nvPicPr>
          <p:cNvPr id="53250" name="Picture 2"/>
          <p:cNvPicPr>
            <a:picLocks noChangeAspect="1" noChangeArrowheads="1"/>
          </p:cNvPicPr>
          <p:nvPr/>
        </p:nvPicPr>
        <p:blipFill>
          <a:blip r:embed="rId4"/>
          <a:srcRect/>
          <a:stretch>
            <a:fillRect/>
          </a:stretch>
        </p:blipFill>
        <p:spPr bwMode="auto">
          <a:xfrm>
            <a:off x="7858135" y="1044557"/>
            <a:ext cx="4643425" cy="1822183"/>
          </a:xfrm>
          <a:prstGeom prst="rect">
            <a:avLst/>
          </a:prstGeom>
          <a:noFill/>
          <a:ln w="9525">
            <a:noFill/>
            <a:miter lim="800000"/>
            <a:headEnd/>
            <a:tailEnd/>
          </a:ln>
          <a:effectLst/>
        </p:spPr>
      </p:pic>
      <p:sp>
        <p:nvSpPr>
          <p:cNvPr id="10" name="TextBox 9"/>
          <p:cNvSpPr txBox="1"/>
          <p:nvPr/>
        </p:nvSpPr>
        <p:spPr>
          <a:xfrm>
            <a:off x="357145" y="2759069"/>
            <a:ext cx="3357586" cy="369332"/>
          </a:xfrm>
          <a:prstGeom prst="rect">
            <a:avLst/>
          </a:prstGeom>
          <a:noFill/>
        </p:spPr>
        <p:txBody>
          <a:bodyPr wrap="square" rtlCol="0">
            <a:spAutoFit/>
          </a:bodyPr>
          <a:lstStyle/>
          <a:p>
            <a:r>
              <a:rPr lang="zh-CN" altLang="en-US" dirty="0">
                <a:latin typeface="微软雅黑" pitchFamily="34" charset="-122"/>
                <a:ea typeface="微软雅黑" pitchFamily="34" charset="-122"/>
              </a:rPr>
              <a:t>阀芯侧面受力</a:t>
            </a:r>
          </a:p>
        </p:txBody>
      </p:sp>
      <p:sp>
        <p:nvSpPr>
          <p:cNvPr id="11" name="矩形 10"/>
          <p:cNvSpPr/>
          <p:nvPr/>
        </p:nvSpPr>
        <p:spPr>
          <a:xfrm>
            <a:off x="7786697" y="3616325"/>
            <a:ext cx="4714908" cy="707886"/>
          </a:xfrm>
          <a:prstGeom prst="rect">
            <a:avLst/>
          </a:prstGeom>
        </p:spPr>
        <p:txBody>
          <a:bodyPr wrap="square">
            <a:spAutoFit/>
          </a:bodyPr>
          <a:lstStyle/>
          <a:p>
            <a:r>
              <a:rPr lang="zh-CN" altLang="en-US" sz="2000" dirty="0">
                <a:latin typeface="微软雅黑" pitchFamily="34" charset="-122"/>
                <a:ea typeface="微软雅黑" pitchFamily="34" charset="-122"/>
              </a:rPr>
              <a:t>此时阀芯无偏移，液体进出滑阀的角度相等，轴向稳态液动力理论为</a:t>
            </a:r>
            <a:r>
              <a:rPr lang="en-US" sz="2000" dirty="0">
                <a:latin typeface="微软雅黑" pitchFamily="34" charset="-122"/>
                <a:ea typeface="微软雅黑" pitchFamily="34" charset="-122"/>
              </a:rPr>
              <a:t>0</a:t>
            </a:r>
            <a:r>
              <a:rPr lang="zh-CN" altLang="en-US" sz="2000" dirty="0">
                <a:latin typeface="微软雅黑" pitchFamily="34" charset="-122"/>
                <a:ea typeface="微软雅黑" pitchFamily="34" charset="-122"/>
              </a:rPr>
              <a:t>。</a:t>
            </a:r>
          </a:p>
        </p:txBody>
      </p:sp>
      <p:sp>
        <p:nvSpPr>
          <p:cNvPr id="12" name="矩形 11"/>
          <p:cNvSpPr/>
          <p:nvPr/>
        </p:nvSpPr>
        <p:spPr>
          <a:xfrm>
            <a:off x="7858135" y="4616457"/>
            <a:ext cx="4500594" cy="1015663"/>
          </a:xfrm>
          <a:prstGeom prst="rect">
            <a:avLst/>
          </a:prstGeom>
        </p:spPr>
        <p:txBody>
          <a:bodyPr wrap="square">
            <a:spAutoFit/>
          </a:bodyPr>
          <a:lstStyle/>
          <a:p>
            <a:r>
              <a:rPr lang="zh-CN" altLang="en-US" sz="2000" dirty="0">
                <a:latin typeface="微软雅黑" pitchFamily="34" charset="-122"/>
                <a:ea typeface="微软雅黑" pitchFamily="34" charset="-122"/>
              </a:rPr>
              <a:t>阀芯两侧面受到液体作用力的差值为</a:t>
            </a:r>
            <a:r>
              <a:rPr lang="en-US" sz="2000" dirty="0">
                <a:latin typeface="微软雅黑" pitchFamily="34" charset="-122"/>
                <a:ea typeface="微软雅黑" pitchFamily="34" charset="-122"/>
              </a:rPr>
              <a:t>0.25N</a:t>
            </a:r>
            <a:r>
              <a:rPr lang="zh-CN" altLang="en-US" sz="2000" dirty="0">
                <a:latin typeface="微软雅黑" pitchFamily="34" charset="-122"/>
                <a:ea typeface="微软雅黑" pitchFamily="34" charset="-122"/>
              </a:rPr>
              <a:t>，在误差范围内可以视为</a:t>
            </a:r>
            <a:r>
              <a:rPr lang="en-US" sz="2000" dirty="0">
                <a:latin typeface="微软雅黑" pitchFamily="34" charset="-122"/>
                <a:ea typeface="微软雅黑" pitchFamily="34" charset="-122"/>
              </a:rPr>
              <a:t>0</a:t>
            </a:r>
            <a:r>
              <a:rPr lang="zh-CN" altLang="en-US" sz="2000" dirty="0">
                <a:latin typeface="微软雅黑" pitchFamily="34" charset="-122"/>
                <a:ea typeface="微软雅黑" pitchFamily="34" charset="-122"/>
              </a:rPr>
              <a:t>。与理论值相符。</a:t>
            </a:r>
          </a:p>
        </p:txBody>
      </p:sp>
    </p:spTree>
    <p:extLst>
      <p:ext uri="{BB962C8B-B14F-4D97-AF65-F5344CB8AC3E}">
        <p14:creationId xmlns:p14="http://schemas.microsoft.com/office/powerpoint/2010/main" val="4195603036"/>
      </p:ext>
    </p:extLst>
  </p:cSld>
  <p:clrMapOvr>
    <a:masterClrMapping/>
  </p:clrMapOvr>
  <p:transition spd="slow" advTm="0"/>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43015C38-BE21-4CB5-9B47-0B11178D7922}"/>
              </a:ext>
            </a:extLst>
          </p:cNvPr>
          <p:cNvSpPr txBox="1"/>
          <p:nvPr/>
        </p:nvSpPr>
        <p:spPr>
          <a:xfrm>
            <a:off x="500021" y="1044557"/>
            <a:ext cx="3503193" cy="823302"/>
          </a:xfrm>
          <a:prstGeom prst="rect">
            <a:avLst/>
          </a:prstGeom>
          <a:noFill/>
        </p:spPr>
        <p:txBody>
          <a:bodyPr wrap="square" rtlCol="0">
            <a:spAutoFit/>
          </a:bodyPr>
          <a:lstStyle/>
          <a:p>
            <a:pPr>
              <a:lnSpc>
                <a:spcPct val="125000"/>
              </a:lnSpc>
            </a:pPr>
            <a:r>
              <a:rPr lang="zh-CN" altLang="zh-CN" sz="2000" b="1" dirty="0">
                <a:latin typeface="微软雅黑" panose="020B0503020204020204" pitchFamily="34" charset="-122"/>
                <a:ea typeface="微软雅黑" panose="020B0503020204020204" pitchFamily="34" charset="-122"/>
              </a:rPr>
              <a:t>阀芯偏移</a:t>
            </a:r>
            <a:endParaRPr lang="en-US" altLang="zh-CN" sz="2000" b="1" dirty="0">
              <a:latin typeface="微软雅黑" panose="020B0503020204020204" pitchFamily="34" charset="-122"/>
              <a:ea typeface="微软雅黑" panose="020B0503020204020204" pitchFamily="34" charset="-122"/>
            </a:endParaRPr>
          </a:p>
          <a:p>
            <a:pPr>
              <a:lnSpc>
                <a:spcPct val="125000"/>
              </a:lnSpc>
            </a:pPr>
            <a:r>
              <a:rPr lang="zh-CN" altLang="zh-CN" dirty="0">
                <a:latin typeface="微软雅黑" panose="020B0503020204020204" pitchFamily="34" charset="-122"/>
                <a:ea typeface="微软雅黑" panose="020B0503020204020204" pitchFamily="34" charset="-122"/>
              </a:rPr>
              <a:t>入口全开，出口开度为</a:t>
            </a:r>
            <a:r>
              <a:rPr lang="en-US" altLang="zh-CN" dirty="0">
                <a:latin typeface="微软雅黑" panose="020B0503020204020204" pitchFamily="34" charset="-122"/>
                <a:ea typeface="微软雅黑" panose="020B0503020204020204" pitchFamily="34" charset="-122"/>
              </a:rPr>
              <a:t>0.5mm</a:t>
            </a:r>
            <a:endParaRPr lang="zh-CN" altLang="zh-CN" dirty="0">
              <a:latin typeface="微软雅黑" panose="020B0503020204020204" pitchFamily="34" charset="-122"/>
              <a:ea typeface="微软雅黑" panose="020B0503020204020204" pitchFamily="34" charset="-122"/>
            </a:endParaRPr>
          </a:p>
        </p:txBody>
      </p:sp>
      <p:pic>
        <p:nvPicPr>
          <p:cNvPr id="33" name="图片 32">
            <a:extLst>
              <a:ext uri="{FF2B5EF4-FFF2-40B4-BE49-F238E27FC236}">
                <a16:creationId xmlns:a16="http://schemas.microsoft.com/office/drawing/2014/main" id="{E66B2F97-446A-4C6B-AD5D-95BB9AD3D2B6}"/>
              </a:ext>
            </a:extLst>
          </p:cNvPr>
          <p:cNvPicPr/>
          <p:nvPr/>
        </p:nvPicPr>
        <p:blipFill>
          <a:blip r:embed="rId3"/>
          <a:srcRect/>
          <a:stretch>
            <a:fillRect/>
          </a:stretch>
        </p:blipFill>
        <p:spPr bwMode="auto">
          <a:xfrm>
            <a:off x="333781" y="2901945"/>
            <a:ext cx="6024156" cy="3931728"/>
          </a:xfrm>
          <a:prstGeom prst="rect">
            <a:avLst/>
          </a:prstGeom>
          <a:noFill/>
          <a:ln w="9525">
            <a:noFill/>
            <a:miter lim="800000"/>
            <a:headEnd/>
            <a:tailEnd/>
          </a:ln>
        </p:spPr>
      </p:pic>
      <p:pic>
        <p:nvPicPr>
          <p:cNvPr id="34" name="图片 33">
            <a:extLst>
              <a:ext uri="{FF2B5EF4-FFF2-40B4-BE49-F238E27FC236}">
                <a16:creationId xmlns:a16="http://schemas.microsoft.com/office/drawing/2014/main" id="{63B71003-090D-48FC-87BE-FDF4B3E19946}"/>
              </a:ext>
            </a:extLst>
          </p:cNvPr>
          <p:cNvPicPr/>
          <p:nvPr/>
        </p:nvPicPr>
        <p:blipFill>
          <a:blip r:embed="rId4">
            <a:extLst>
              <a:ext uri="{BEBA8EAE-BF5A-486C-A8C5-ECC9F3942E4B}">
                <a14:imgProps xmlns:a14="http://schemas.microsoft.com/office/drawing/2010/main">
                  <a14:imgLayer r:embed="rId5">
                    <a14:imgEffect>
                      <a14:brightnessContrast bright="40000" contrast="-20000"/>
                    </a14:imgEffect>
                  </a14:imgLayer>
                </a14:imgProps>
              </a:ext>
            </a:extLst>
          </a:blip>
          <a:srcRect/>
          <a:stretch>
            <a:fillRect/>
          </a:stretch>
        </p:blipFill>
        <p:spPr bwMode="auto">
          <a:xfrm>
            <a:off x="6500813" y="2901945"/>
            <a:ext cx="6072230" cy="3969133"/>
          </a:xfrm>
          <a:prstGeom prst="rect">
            <a:avLst/>
          </a:prstGeom>
          <a:noFill/>
          <a:ln w="9525">
            <a:noFill/>
            <a:miter lim="800000"/>
            <a:headEnd/>
            <a:tailEnd/>
          </a:ln>
        </p:spPr>
      </p:pic>
      <p:pic>
        <p:nvPicPr>
          <p:cNvPr id="35" name="图片 34">
            <a:extLst>
              <a:ext uri="{FF2B5EF4-FFF2-40B4-BE49-F238E27FC236}">
                <a16:creationId xmlns:a16="http://schemas.microsoft.com/office/drawing/2014/main" id="{B8DF1823-2F91-418C-B868-6E2787D88B6C}"/>
              </a:ext>
            </a:extLst>
          </p:cNvPr>
          <p:cNvPicPr/>
          <p:nvPr/>
        </p:nvPicPr>
        <p:blipFill>
          <a:blip r:embed="rId6"/>
          <a:srcRect/>
          <a:stretch>
            <a:fillRect/>
          </a:stretch>
        </p:blipFill>
        <p:spPr bwMode="auto">
          <a:xfrm>
            <a:off x="4857739" y="1187433"/>
            <a:ext cx="7347668" cy="1277394"/>
          </a:xfrm>
          <a:prstGeom prst="rect">
            <a:avLst/>
          </a:prstGeom>
          <a:noFill/>
          <a:ln w="9525">
            <a:noFill/>
            <a:miter lim="800000"/>
            <a:headEnd/>
            <a:tailEnd/>
          </a:ln>
        </p:spPr>
      </p:pic>
      <p:sp>
        <p:nvSpPr>
          <p:cNvPr id="36" name="文本框 48"/>
          <p:cNvSpPr txBox="1"/>
          <p:nvPr/>
        </p:nvSpPr>
        <p:spPr>
          <a:xfrm>
            <a:off x="500021" y="473053"/>
            <a:ext cx="1118081" cy="374375"/>
          </a:xfrm>
          <a:prstGeom prst="rect">
            <a:avLst/>
          </a:prstGeom>
          <a:noFill/>
        </p:spPr>
        <p:txBody>
          <a:bodyPr wrap="none" lIns="96434" tIns="48217" rIns="96434" bIns="48217" rtlCol="0">
            <a:spAutoFit/>
          </a:bodyPr>
          <a:lstStyle/>
          <a:p>
            <a:pPr defTabSz="964278"/>
            <a:r>
              <a:rPr lang="zh-CN" altLang="en-US" sz="1800" dirty="0">
                <a:solidFill>
                  <a:srgbClr val="E7E6E6">
                    <a:lumMod val="25000"/>
                  </a:srgbClr>
                </a:solidFill>
                <a:latin typeface="微软雅黑" panose="020B0503020204020204" pitchFamily="34" charset="-122"/>
                <a:ea typeface="微软雅黑" panose="020B0503020204020204" pitchFamily="34" charset="-122"/>
                <a:cs typeface="+mn-ea"/>
                <a:sym typeface="+mn-lt"/>
              </a:rPr>
              <a:t>结果分析</a:t>
            </a:r>
          </a:p>
        </p:txBody>
      </p:sp>
      <p:sp>
        <p:nvSpPr>
          <p:cNvPr id="37" name="TextBox 36"/>
          <p:cNvSpPr txBox="1"/>
          <p:nvPr/>
        </p:nvSpPr>
        <p:spPr>
          <a:xfrm>
            <a:off x="2643161" y="2473317"/>
            <a:ext cx="2857520" cy="369332"/>
          </a:xfrm>
          <a:prstGeom prst="rect">
            <a:avLst/>
          </a:prstGeom>
          <a:noFill/>
        </p:spPr>
        <p:txBody>
          <a:bodyPr wrap="square" rtlCol="0">
            <a:spAutoFit/>
          </a:bodyPr>
          <a:lstStyle/>
          <a:p>
            <a:r>
              <a:rPr lang="zh-CN" altLang="en-US" dirty="0">
                <a:latin typeface="微软雅黑" pitchFamily="34" charset="-122"/>
                <a:ea typeface="微软雅黑" pitchFamily="34" charset="-122"/>
              </a:rPr>
              <a:t>压力云图</a:t>
            </a:r>
          </a:p>
        </p:txBody>
      </p:sp>
      <p:sp>
        <p:nvSpPr>
          <p:cNvPr id="38" name="文本框 48"/>
          <p:cNvSpPr txBox="1"/>
          <p:nvPr/>
        </p:nvSpPr>
        <p:spPr>
          <a:xfrm>
            <a:off x="8501077" y="2473317"/>
            <a:ext cx="1348914" cy="374375"/>
          </a:xfrm>
          <a:prstGeom prst="rect">
            <a:avLst/>
          </a:prstGeom>
          <a:noFill/>
        </p:spPr>
        <p:txBody>
          <a:bodyPr wrap="none" lIns="96434" tIns="48217" rIns="96434" bIns="48217" rtlCol="0">
            <a:spAutoFit/>
          </a:bodyPr>
          <a:lstStyle/>
          <a:p>
            <a:pPr defTabSz="964278"/>
            <a:r>
              <a:rPr lang="zh-CN" altLang="en-US" sz="1800" dirty="0">
                <a:solidFill>
                  <a:srgbClr val="E7E6E6">
                    <a:lumMod val="25000"/>
                  </a:srgbClr>
                </a:solidFill>
                <a:latin typeface="微软雅黑" panose="020B0503020204020204" pitchFamily="34" charset="-122"/>
                <a:ea typeface="微软雅黑" panose="020B0503020204020204" pitchFamily="34" charset="-122"/>
                <a:cs typeface="+mn-ea"/>
                <a:sym typeface="+mn-lt"/>
              </a:rPr>
              <a:t>速度矢量图</a:t>
            </a:r>
          </a:p>
        </p:txBody>
      </p:sp>
    </p:spTree>
    <p:extLst>
      <p:ext uri="{BB962C8B-B14F-4D97-AF65-F5344CB8AC3E}">
        <p14:creationId xmlns:p14="http://schemas.microsoft.com/office/powerpoint/2010/main" val="3949104377"/>
      </p:ext>
    </p:extLst>
  </p:cSld>
  <p:clrMapOvr>
    <a:masterClrMapping/>
  </p:clrMapOvr>
  <p:transition spd="slow" advTm="0"/>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43015C38-BE21-4CB5-9B47-0B11178D7922}"/>
              </a:ext>
            </a:extLst>
          </p:cNvPr>
          <p:cNvSpPr txBox="1"/>
          <p:nvPr/>
        </p:nvSpPr>
        <p:spPr>
          <a:xfrm>
            <a:off x="500021" y="1044557"/>
            <a:ext cx="3503193" cy="823302"/>
          </a:xfrm>
          <a:prstGeom prst="rect">
            <a:avLst/>
          </a:prstGeom>
          <a:noFill/>
        </p:spPr>
        <p:txBody>
          <a:bodyPr wrap="square" rtlCol="0">
            <a:spAutoFit/>
          </a:bodyPr>
          <a:lstStyle/>
          <a:p>
            <a:pPr>
              <a:lnSpc>
                <a:spcPct val="125000"/>
              </a:lnSpc>
            </a:pPr>
            <a:r>
              <a:rPr lang="zh-CN" altLang="zh-CN" sz="2000" b="1" dirty="0">
                <a:latin typeface="微软雅黑" panose="020B0503020204020204" pitchFamily="34" charset="-122"/>
                <a:ea typeface="微软雅黑" panose="020B0503020204020204" pitchFamily="34" charset="-122"/>
              </a:rPr>
              <a:t>阀芯偏移</a:t>
            </a:r>
            <a:endParaRPr lang="en-US" altLang="zh-CN" sz="2000" b="1" dirty="0">
              <a:latin typeface="微软雅黑" panose="020B0503020204020204" pitchFamily="34" charset="-122"/>
              <a:ea typeface="微软雅黑" panose="020B0503020204020204" pitchFamily="34" charset="-122"/>
            </a:endParaRPr>
          </a:p>
          <a:p>
            <a:pPr>
              <a:lnSpc>
                <a:spcPct val="125000"/>
              </a:lnSpc>
            </a:pPr>
            <a:r>
              <a:rPr lang="zh-CN" altLang="zh-CN" dirty="0">
                <a:latin typeface="微软雅黑" panose="020B0503020204020204" pitchFamily="34" charset="-122"/>
                <a:ea typeface="微软雅黑" panose="020B0503020204020204" pitchFamily="34" charset="-122"/>
              </a:rPr>
              <a:t>入口全开，出口开度为</a:t>
            </a:r>
            <a:r>
              <a:rPr lang="en-US" altLang="zh-CN" dirty="0">
                <a:latin typeface="微软雅黑" panose="020B0503020204020204" pitchFamily="34" charset="-122"/>
                <a:ea typeface="微软雅黑" panose="020B0503020204020204" pitchFamily="34" charset="-122"/>
              </a:rPr>
              <a:t>0.5mm</a:t>
            </a:r>
            <a:endParaRPr lang="zh-CN" altLang="zh-CN" dirty="0">
              <a:latin typeface="微软雅黑" panose="020B0503020204020204" pitchFamily="34" charset="-122"/>
              <a:ea typeface="微软雅黑" panose="020B0503020204020204" pitchFamily="34" charset="-122"/>
            </a:endParaRPr>
          </a:p>
        </p:txBody>
      </p:sp>
      <p:sp>
        <p:nvSpPr>
          <p:cNvPr id="36" name="文本框 48"/>
          <p:cNvSpPr txBox="1"/>
          <p:nvPr/>
        </p:nvSpPr>
        <p:spPr>
          <a:xfrm>
            <a:off x="500021" y="473053"/>
            <a:ext cx="1118081" cy="374375"/>
          </a:xfrm>
          <a:prstGeom prst="rect">
            <a:avLst/>
          </a:prstGeom>
          <a:noFill/>
        </p:spPr>
        <p:txBody>
          <a:bodyPr wrap="none" lIns="96434" tIns="48217" rIns="96434" bIns="48217" rtlCol="0">
            <a:spAutoFit/>
          </a:bodyPr>
          <a:lstStyle/>
          <a:p>
            <a:pPr defTabSz="964278"/>
            <a:r>
              <a:rPr lang="zh-CN" altLang="en-US" sz="1800" dirty="0">
                <a:solidFill>
                  <a:srgbClr val="E7E6E6">
                    <a:lumMod val="25000"/>
                  </a:srgbClr>
                </a:solidFill>
                <a:latin typeface="微软雅黑" panose="020B0503020204020204" pitchFamily="34" charset="-122"/>
                <a:ea typeface="微软雅黑" panose="020B0503020204020204" pitchFamily="34" charset="-122"/>
                <a:cs typeface="+mn-ea"/>
                <a:sym typeface="+mn-lt"/>
              </a:rPr>
              <a:t>结果分析</a:t>
            </a:r>
          </a:p>
        </p:txBody>
      </p:sp>
      <p:pic>
        <p:nvPicPr>
          <p:cNvPr id="9" name="图片 8">
            <a:extLst>
              <a:ext uri="{FF2B5EF4-FFF2-40B4-BE49-F238E27FC236}">
                <a16:creationId xmlns:a16="http://schemas.microsoft.com/office/drawing/2014/main" id="{B8DF1823-2F91-418C-B868-6E2787D88B6C}"/>
              </a:ext>
            </a:extLst>
          </p:cNvPr>
          <p:cNvPicPr/>
          <p:nvPr/>
        </p:nvPicPr>
        <p:blipFill>
          <a:blip r:embed="rId3"/>
          <a:srcRect/>
          <a:stretch>
            <a:fillRect/>
          </a:stretch>
        </p:blipFill>
        <p:spPr bwMode="auto">
          <a:xfrm>
            <a:off x="214270" y="1901813"/>
            <a:ext cx="5214974" cy="2714644"/>
          </a:xfrm>
          <a:prstGeom prst="rect">
            <a:avLst/>
          </a:prstGeom>
          <a:noFill/>
          <a:ln w="9525">
            <a:noFill/>
            <a:miter lim="800000"/>
            <a:headEnd/>
            <a:tailEnd/>
          </a:ln>
        </p:spPr>
      </p:pic>
      <p:sp>
        <p:nvSpPr>
          <p:cNvPr id="55298" name="Rectangle 2"/>
          <p:cNvSpPr>
            <a:spLocks noChangeArrowheads="1"/>
          </p:cNvSpPr>
          <p:nvPr/>
        </p:nvSpPr>
        <p:spPr bwMode="auto">
          <a:xfrm>
            <a:off x="5357805" y="1830375"/>
            <a:ext cx="7686720" cy="1200329"/>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pPr marL="0" marR="0" lvl="0" indent="304800" algn="l" defTabSz="914400" rtl="0" eaLnBrk="1" fontAlgn="base" latinLnBrk="0" hangingPunct="1">
              <a:lnSpc>
                <a:spcPct val="100000"/>
              </a:lnSpc>
              <a:spcBef>
                <a:spcPct val="0"/>
              </a:spcBef>
              <a:spcAft>
                <a:spcPct val="0"/>
              </a:spcAft>
              <a:buClrTx/>
              <a:buSzTx/>
              <a:buFontTx/>
              <a:buNone/>
              <a:tabLst/>
            </a:pPr>
            <a:r>
              <a:rPr kumimoji="0" lang="zh-CN" b="0"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阀芯受到一约为</a:t>
            </a:r>
            <a:r>
              <a:rPr kumimoji="0" lang="en-US" altLang="zh-CN" b="0"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9.5N</a:t>
            </a:r>
            <a:r>
              <a:rPr kumimoji="0" lang="zh-CN" altLang="en-US" b="0"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的液动力。</a:t>
            </a:r>
            <a:endParaRPr kumimoji="0" lang="en-US" altLang="zh-CN" b="0"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endParaRPr>
          </a:p>
          <a:p>
            <a:pPr marL="0" marR="0" lvl="0" indent="304800" algn="l" defTabSz="914400" rtl="0" eaLnBrk="1" fontAlgn="base" latinLnBrk="0" hangingPunct="1">
              <a:lnSpc>
                <a:spcPct val="100000"/>
              </a:lnSpc>
              <a:spcBef>
                <a:spcPct val="0"/>
              </a:spcBef>
              <a:spcAft>
                <a:spcPct val="0"/>
              </a:spcAft>
              <a:buClrTx/>
              <a:buSzTx/>
              <a:buFontTx/>
              <a:buNone/>
              <a:tabLst/>
            </a:pPr>
            <a:endParaRPr kumimoji="0" lang="zh-CN" altLang="en-US" b="0" i="0" u="none" strike="noStrike" cap="none" normalizeH="0" baseline="0" dirty="0">
              <a:ln>
                <a:noFill/>
              </a:ln>
              <a:solidFill>
                <a:schemeClr val="tx1"/>
              </a:solidFill>
              <a:effectLst/>
              <a:latin typeface="微软雅黑" pitchFamily="34" charset="-122"/>
              <a:ea typeface="微软雅黑" pitchFamily="34" charset="-122"/>
              <a:cs typeface="宋体" pitchFamily="2" charset="-122"/>
            </a:endParaRPr>
          </a:p>
          <a:p>
            <a:pPr marL="0" marR="0" lvl="0" indent="304800" algn="l" defTabSz="914400" rtl="0" eaLnBrk="0" fontAlgn="base" latinLnBrk="0" hangingPunct="0">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此时液体流入阀体的角度约为</a:t>
            </a:r>
            <a:r>
              <a:rPr kumimoji="0" lang="en-US" altLang="zh-CN" b="0"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90</a:t>
            </a:r>
            <a:r>
              <a:rPr kumimoji="0" lang="zh-CN" altLang="en-US" b="0"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度，故轴向液动力公式可进一步简化为</a:t>
            </a:r>
            <a:br>
              <a:rPr kumimoji="0" lang="zh-CN" altLang="en-US" b="0"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br>
            <a:endParaRPr kumimoji="0" lang="zh-CN" altLang="en-US" b="0" i="0" u="none" strike="noStrike" cap="none" normalizeH="0" baseline="0" dirty="0">
              <a:ln>
                <a:noFill/>
              </a:ln>
              <a:solidFill>
                <a:schemeClr val="tx1"/>
              </a:solidFill>
              <a:effectLst/>
              <a:latin typeface="微软雅黑" pitchFamily="34" charset="-122"/>
              <a:ea typeface="微软雅黑" pitchFamily="34" charset="-122"/>
              <a:cs typeface="宋体" pitchFamily="2" charset="-122"/>
            </a:endParaRPr>
          </a:p>
        </p:txBody>
      </p:sp>
      <p:pic>
        <p:nvPicPr>
          <p:cNvPr id="55297" name="Picture 1"/>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7215193" y="2759069"/>
            <a:ext cx="3113193" cy="1071570"/>
          </a:xfrm>
          <a:prstGeom prst="rect">
            <a:avLst/>
          </a:prstGeom>
          <a:noFill/>
        </p:spPr>
      </p:pic>
      <p:sp>
        <p:nvSpPr>
          <p:cNvPr id="55299" name="Rectangle 3"/>
          <p:cNvSpPr>
            <a:spLocks noChangeArrowheads="1"/>
          </p:cNvSpPr>
          <p:nvPr/>
        </p:nvSpPr>
        <p:spPr bwMode="auto">
          <a:xfrm>
            <a:off x="5643557" y="3330573"/>
            <a:ext cx="6929486" cy="646331"/>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b="0"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液体的质量流量为</a:t>
            </a:r>
            <a:r>
              <a:rPr kumimoji="0" lang="en-US" altLang="zh-CN" b="0"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0.5kg</a:t>
            </a:r>
            <a:r>
              <a:rPr kumimoji="0" lang="zh-CN" altLang="en-US" b="0"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，从速度矢量图可得阀体内部流体速度约为</a:t>
            </a:r>
            <a:r>
              <a:rPr kumimoji="0" lang="en-US" altLang="zh-CN" b="0"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30m/s,</a:t>
            </a:r>
            <a:r>
              <a:rPr kumimoji="0" lang="zh-CN" altLang="en-US" b="0"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出流角近似为</a:t>
            </a:r>
            <a:r>
              <a:rPr kumimoji="0" lang="en-US" altLang="zh-CN" b="0"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60</a:t>
            </a:r>
            <a:r>
              <a:rPr kumimoji="0" lang="zh-CN" altLang="en-US" b="0" i="0" u="none" strike="noStrike" cap="none" normalizeH="0" baseline="0" dirty="0">
                <a:ln>
                  <a:noFill/>
                </a:ln>
                <a:solidFill>
                  <a:schemeClr val="tx1"/>
                </a:solidFill>
                <a:effectLst/>
                <a:latin typeface="微软雅黑" pitchFamily="34" charset="-122"/>
                <a:ea typeface="微软雅黑" pitchFamily="34" charset="-122"/>
                <a:cs typeface="Times New Roman" pitchFamily="18" charset="0"/>
              </a:rPr>
              <a:t>度，得理论计算值约为</a:t>
            </a:r>
            <a:r>
              <a:rPr kumimoji="0" lang="en-US" altLang="zh-CN"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7.5N</a:t>
            </a:r>
            <a:endParaRPr kumimoji="0" lang="zh-CN" altLang="en-US" b="0" i="0" u="none" strike="noStrike" cap="none" normalizeH="0" baseline="0" dirty="0">
              <a:ln>
                <a:noFill/>
              </a:ln>
              <a:solidFill>
                <a:schemeClr val="tx1"/>
              </a:solidFill>
              <a:effectLst/>
              <a:latin typeface="微软雅黑" pitchFamily="34" charset="-122"/>
              <a:ea typeface="微软雅黑" pitchFamily="34" charset="-122"/>
              <a:cs typeface="宋体" pitchFamily="2" charset="-122"/>
            </a:endParaRPr>
          </a:p>
        </p:txBody>
      </p:sp>
      <p:pic>
        <p:nvPicPr>
          <p:cNvPr id="13" name="图片 12"/>
          <p:cNvPicPr/>
          <p:nvPr/>
        </p:nvPicPr>
        <p:blipFill>
          <a:blip r:embed="rId5"/>
          <a:srcRect/>
          <a:stretch>
            <a:fillRect/>
          </a:stretch>
        </p:blipFill>
        <p:spPr bwMode="auto">
          <a:xfrm>
            <a:off x="5643557" y="4330705"/>
            <a:ext cx="6572296" cy="2571768"/>
          </a:xfrm>
          <a:prstGeom prst="rect">
            <a:avLst/>
          </a:prstGeom>
          <a:noFill/>
          <a:ln w="9525">
            <a:noFill/>
            <a:miter lim="800000"/>
            <a:headEnd/>
            <a:tailEnd/>
          </a:ln>
        </p:spPr>
      </p:pic>
      <p:sp>
        <p:nvSpPr>
          <p:cNvPr id="14" name="矩形 13"/>
          <p:cNvSpPr/>
          <p:nvPr/>
        </p:nvSpPr>
        <p:spPr>
          <a:xfrm>
            <a:off x="214269" y="4902209"/>
            <a:ext cx="5357805" cy="646331"/>
          </a:xfrm>
          <a:prstGeom prst="rect">
            <a:avLst/>
          </a:prstGeom>
        </p:spPr>
        <p:txBody>
          <a:bodyPr wrap="square">
            <a:spAutoFit/>
          </a:bodyPr>
          <a:lstStyle/>
          <a:p>
            <a:r>
              <a:rPr lang="zh-CN" altLang="en-US" dirty="0">
                <a:latin typeface="微软雅黑" pitchFamily="34" charset="-122"/>
                <a:ea typeface="微软雅黑" pitchFamily="34" charset="-122"/>
              </a:rPr>
              <a:t>将质量流量设置为</a:t>
            </a:r>
            <a:r>
              <a:rPr lang="en-US" dirty="0">
                <a:latin typeface="微软雅黑" pitchFamily="34" charset="-122"/>
                <a:ea typeface="微软雅黑" pitchFamily="34" charset="-122"/>
              </a:rPr>
              <a:t>0.25Kg/s</a:t>
            </a:r>
            <a:r>
              <a:rPr lang="zh-CN" altLang="en-US" dirty="0">
                <a:latin typeface="微软雅黑" pitchFamily="34" charset="-122"/>
                <a:ea typeface="微软雅黑" pitchFamily="34" charset="-122"/>
              </a:rPr>
              <a:t>，再次进行仿真，阀芯受力结果如右图，约为</a:t>
            </a:r>
            <a:r>
              <a:rPr lang="en-US" dirty="0">
                <a:latin typeface="微软雅黑" pitchFamily="34" charset="-122"/>
                <a:ea typeface="微软雅黑" pitchFamily="34" charset="-122"/>
              </a:rPr>
              <a:t>2.3N</a:t>
            </a:r>
            <a:r>
              <a:rPr lang="zh-CN" altLang="en-US" dirty="0">
                <a:latin typeface="微软雅黑" pitchFamily="34" charset="-122"/>
                <a:ea typeface="微软雅黑" pitchFamily="34" charset="-122"/>
              </a:rPr>
              <a:t>。</a:t>
            </a:r>
          </a:p>
        </p:txBody>
      </p:sp>
      <p:sp>
        <p:nvSpPr>
          <p:cNvPr id="15" name="矩形 14"/>
          <p:cNvSpPr/>
          <p:nvPr/>
        </p:nvSpPr>
        <p:spPr>
          <a:xfrm>
            <a:off x="214269" y="5759465"/>
            <a:ext cx="5143536" cy="646331"/>
          </a:xfrm>
          <a:prstGeom prst="rect">
            <a:avLst/>
          </a:prstGeom>
        </p:spPr>
        <p:txBody>
          <a:bodyPr wrap="square">
            <a:spAutoFit/>
          </a:bodyPr>
          <a:lstStyle/>
          <a:p>
            <a:r>
              <a:rPr lang="zh-CN" altLang="en-US" dirty="0">
                <a:latin typeface="微软雅黑" pitchFamily="34" charset="-122"/>
                <a:ea typeface="微软雅黑" pitchFamily="34" charset="-122"/>
              </a:rPr>
              <a:t>当流量减小一半，根据理论公式，液动力应减小为原来的</a:t>
            </a:r>
            <a:r>
              <a:rPr lang="en-US" dirty="0">
                <a:latin typeface="微软雅黑" pitchFamily="34" charset="-122"/>
                <a:ea typeface="微软雅黑" pitchFamily="34" charset="-122"/>
              </a:rPr>
              <a:t>1/4</a:t>
            </a:r>
            <a:r>
              <a:rPr lang="zh-CN" altLang="en-US" dirty="0">
                <a:latin typeface="微软雅黑" pitchFamily="34" charset="-122"/>
                <a:ea typeface="微软雅黑" pitchFamily="34" charset="-122"/>
              </a:rPr>
              <a:t>，即约为</a:t>
            </a:r>
            <a:r>
              <a:rPr lang="en-US" dirty="0" smtClean="0">
                <a:latin typeface="微软雅黑" pitchFamily="34" charset="-122"/>
                <a:ea typeface="微软雅黑" pitchFamily="34" charset="-122"/>
              </a:rPr>
              <a:t>2.375N</a:t>
            </a:r>
            <a:endParaRPr lang="zh-CN" altLang="en-US" dirty="0">
              <a:latin typeface="微软雅黑" pitchFamily="34" charset="-122"/>
              <a:ea typeface="微软雅黑" pitchFamily="34" charset="-122"/>
            </a:endParaRPr>
          </a:p>
        </p:txBody>
      </p:sp>
      <p:pic>
        <p:nvPicPr>
          <p:cNvPr id="16" name="Picture 2"/>
          <p:cNvPicPr>
            <a:picLocks noChangeAspect="1" noChangeArrowheads="1"/>
          </p:cNvPicPr>
          <p:nvPr/>
        </p:nvPicPr>
        <p:blipFill>
          <a:blip r:embed="rId6"/>
          <a:srcRect/>
          <a:stretch>
            <a:fillRect/>
          </a:stretch>
        </p:blipFill>
        <p:spPr bwMode="auto">
          <a:xfrm>
            <a:off x="9072581" y="687367"/>
            <a:ext cx="3435877" cy="1348314"/>
          </a:xfrm>
          <a:prstGeom prst="rect">
            <a:avLst/>
          </a:prstGeom>
          <a:noFill/>
          <a:ln w="9525">
            <a:noFill/>
            <a:miter lim="800000"/>
            <a:headEnd/>
            <a:tailEnd/>
          </a:ln>
          <a:effectLst/>
        </p:spPr>
      </p:pic>
    </p:spTree>
    <p:extLst>
      <p:ext uri="{BB962C8B-B14F-4D97-AF65-F5344CB8AC3E}">
        <p14:creationId xmlns:p14="http://schemas.microsoft.com/office/powerpoint/2010/main" val="493229089"/>
      </p:ext>
    </p:extLst>
  </p:cSld>
  <p:clrMapOvr>
    <a:masterClrMapping/>
  </p:clrMapOvr>
  <p:transition spd="slow" advTm="0"/>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43015C38-BE21-4CB5-9B47-0B11178D7922}"/>
              </a:ext>
            </a:extLst>
          </p:cNvPr>
          <p:cNvSpPr txBox="1"/>
          <p:nvPr/>
        </p:nvSpPr>
        <p:spPr>
          <a:xfrm>
            <a:off x="428583" y="1044557"/>
            <a:ext cx="3503193" cy="823302"/>
          </a:xfrm>
          <a:prstGeom prst="rect">
            <a:avLst/>
          </a:prstGeom>
          <a:noFill/>
        </p:spPr>
        <p:txBody>
          <a:bodyPr wrap="square" rtlCol="0">
            <a:spAutoFit/>
          </a:bodyPr>
          <a:lstStyle/>
          <a:p>
            <a:pPr>
              <a:lnSpc>
                <a:spcPct val="125000"/>
              </a:lnSpc>
            </a:pPr>
            <a:r>
              <a:rPr lang="zh-CN" altLang="zh-CN" sz="2000" b="1" dirty="0">
                <a:latin typeface="微软雅黑" panose="020B0503020204020204" pitchFamily="34" charset="-122"/>
                <a:ea typeface="微软雅黑" panose="020B0503020204020204" pitchFamily="34" charset="-122"/>
              </a:rPr>
              <a:t>阀芯</a:t>
            </a:r>
            <a:r>
              <a:rPr lang="zh-CN" altLang="en-US" sz="2000" b="1" dirty="0">
                <a:latin typeface="微软雅黑" panose="020B0503020204020204" pitchFamily="34" charset="-122"/>
                <a:ea typeface="微软雅黑" panose="020B0503020204020204" pitchFamily="34" charset="-122"/>
              </a:rPr>
              <a:t>左</a:t>
            </a:r>
            <a:r>
              <a:rPr lang="zh-CN" altLang="zh-CN" sz="2000" b="1" dirty="0">
                <a:latin typeface="微软雅黑" panose="020B0503020204020204" pitchFamily="34" charset="-122"/>
                <a:ea typeface="微软雅黑" panose="020B0503020204020204" pitchFamily="34" charset="-122"/>
              </a:rPr>
              <a:t>偏移</a:t>
            </a:r>
            <a:endParaRPr lang="en-US" altLang="zh-CN" sz="2000" b="1" dirty="0">
              <a:latin typeface="微软雅黑" panose="020B0503020204020204" pitchFamily="34" charset="-122"/>
              <a:ea typeface="微软雅黑" panose="020B0503020204020204" pitchFamily="34" charset="-122"/>
            </a:endParaRPr>
          </a:p>
          <a:p>
            <a:pPr>
              <a:lnSpc>
                <a:spcPct val="125000"/>
              </a:lnSpc>
            </a:pPr>
            <a:r>
              <a:rPr lang="zh-CN" altLang="zh-CN" dirty="0">
                <a:latin typeface="微软雅黑" panose="020B0503020204020204" pitchFamily="34" charset="-122"/>
                <a:ea typeface="微软雅黑" panose="020B0503020204020204" pitchFamily="34" charset="-122"/>
              </a:rPr>
              <a:t>入口全开，出口开度为</a:t>
            </a:r>
            <a:r>
              <a:rPr lang="en-US" altLang="zh-CN" dirty="0">
                <a:latin typeface="微软雅黑" panose="020B0503020204020204" pitchFamily="34" charset="-122"/>
                <a:ea typeface="微软雅黑" panose="020B0503020204020204" pitchFamily="34" charset="-122"/>
              </a:rPr>
              <a:t>0.8mm</a:t>
            </a:r>
            <a:endParaRPr lang="zh-CN" altLang="zh-CN" dirty="0">
              <a:latin typeface="微软雅黑" panose="020B0503020204020204" pitchFamily="34" charset="-122"/>
              <a:ea typeface="微软雅黑" panose="020B0503020204020204" pitchFamily="34" charset="-122"/>
            </a:endParaRPr>
          </a:p>
        </p:txBody>
      </p:sp>
      <p:sp>
        <p:nvSpPr>
          <p:cNvPr id="9" name="文本框 48"/>
          <p:cNvSpPr txBox="1"/>
          <p:nvPr/>
        </p:nvSpPr>
        <p:spPr>
          <a:xfrm>
            <a:off x="500021" y="473053"/>
            <a:ext cx="1118081" cy="374375"/>
          </a:xfrm>
          <a:prstGeom prst="rect">
            <a:avLst/>
          </a:prstGeom>
          <a:noFill/>
        </p:spPr>
        <p:txBody>
          <a:bodyPr wrap="none" lIns="96434" tIns="48217" rIns="96434" bIns="48217" rtlCol="0">
            <a:spAutoFit/>
          </a:bodyPr>
          <a:lstStyle/>
          <a:p>
            <a:pPr defTabSz="964278"/>
            <a:r>
              <a:rPr lang="zh-CN" altLang="en-US" sz="1800" dirty="0">
                <a:solidFill>
                  <a:srgbClr val="E7E6E6">
                    <a:lumMod val="25000"/>
                  </a:srgbClr>
                </a:solidFill>
                <a:latin typeface="微软雅黑" panose="020B0503020204020204" pitchFamily="34" charset="-122"/>
                <a:ea typeface="微软雅黑" panose="020B0503020204020204" pitchFamily="34" charset="-122"/>
                <a:cs typeface="+mn-ea"/>
                <a:sym typeface="+mn-lt"/>
              </a:rPr>
              <a:t>结果分析</a:t>
            </a:r>
          </a:p>
        </p:txBody>
      </p:sp>
      <p:pic>
        <p:nvPicPr>
          <p:cNvPr id="10" name="图片 9"/>
          <p:cNvPicPr/>
          <p:nvPr/>
        </p:nvPicPr>
        <p:blipFill>
          <a:blip r:embed="rId3"/>
          <a:srcRect/>
          <a:stretch>
            <a:fillRect/>
          </a:stretch>
        </p:blipFill>
        <p:spPr bwMode="auto">
          <a:xfrm>
            <a:off x="285707" y="3044821"/>
            <a:ext cx="5715040" cy="3711672"/>
          </a:xfrm>
          <a:prstGeom prst="rect">
            <a:avLst/>
          </a:prstGeom>
          <a:noFill/>
          <a:ln w="9525">
            <a:noFill/>
            <a:miter lim="800000"/>
            <a:headEnd/>
            <a:tailEnd/>
          </a:ln>
        </p:spPr>
      </p:pic>
      <p:pic>
        <p:nvPicPr>
          <p:cNvPr id="11" name="图片 10"/>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Lst>
          </a:blip>
          <a:srcRect/>
          <a:stretch>
            <a:fillRect/>
          </a:stretch>
        </p:blipFill>
        <p:spPr bwMode="auto">
          <a:xfrm>
            <a:off x="6143623" y="3044821"/>
            <a:ext cx="6203004" cy="3714776"/>
          </a:xfrm>
          <a:prstGeom prst="rect">
            <a:avLst/>
          </a:prstGeom>
          <a:noFill/>
          <a:ln w="9525">
            <a:noFill/>
            <a:miter lim="800000"/>
            <a:headEnd/>
            <a:tailEnd/>
          </a:ln>
        </p:spPr>
      </p:pic>
      <p:pic>
        <p:nvPicPr>
          <p:cNvPr id="12" name="图片 11">
            <a:extLst>
              <a:ext uri="{FF2B5EF4-FFF2-40B4-BE49-F238E27FC236}">
                <a16:creationId xmlns:a16="http://schemas.microsoft.com/office/drawing/2014/main" id="{B8DF1823-2F91-418C-B868-6E2787D88B6C}"/>
              </a:ext>
            </a:extLst>
          </p:cNvPr>
          <p:cNvPicPr/>
          <p:nvPr/>
        </p:nvPicPr>
        <p:blipFill>
          <a:blip r:embed="rId6"/>
          <a:srcRect l="715"/>
          <a:stretch>
            <a:fillRect/>
          </a:stretch>
        </p:blipFill>
        <p:spPr bwMode="auto">
          <a:xfrm>
            <a:off x="4643425" y="1187433"/>
            <a:ext cx="7847734" cy="1500198"/>
          </a:xfrm>
          <a:prstGeom prst="rect">
            <a:avLst/>
          </a:prstGeom>
          <a:noFill/>
          <a:ln w="9525">
            <a:noFill/>
            <a:miter lim="800000"/>
            <a:headEnd/>
            <a:tailEnd/>
          </a:ln>
        </p:spPr>
      </p:pic>
      <p:sp>
        <p:nvSpPr>
          <p:cNvPr id="13" name="TextBox 12"/>
          <p:cNvSpPr txBox="1"/>
          <p:nvPr/>
        </p:nvSpPr>
        <p:spPr>
          <a:xfrm>
            <a:off x="428583" y="1973251"/>
            <a:ext cx="3643338" cy="369332"/>
          </a:xfrm>
          <a:prstGeom prst="rect">
            <a:avLst/>
          </a:prstGeom>
          <a:noFill/>
        </p:spPr>
        <p:txBody>
          <a:bodyPr wrap="square" rtlCol="0">
            <a:spAutoFit/>
          </a:bodyPr>
          <a:lstStyle/>
          <a:p>
            <a:r>
              <a:rPr lang="zh-CN" altLang="en-US" dirty="0">
                <a:latin typeface="微软雅黑" pitchFamily="34" charset="-122"/>
                <a:ea typeface="微软雅黑" pitchFamily="34" charset="-122"/>
              </a:rPr>
              <a:t>阀芯受到轴向液动力约为</a:t>
            </a:r>
            <a:r>
              <a:rPr lang="en-US" altLang="zh-CN" dirty="0">
                <a:latin typeface="微软雅黑" pitchFamily="34" charset="-122"/>
                <a:ea typeface="微软雅黑" pitchFamily="34" charset="-122"/>
              </a:rPr>
              <a:t>9.5N</a:t>
            </a:r>
            <a:endParaRPr lang="zh-CN" altLang="en-US" dirty="0">
              <a:latin typeface="微软雅黑" pitchFamily="34" charset="-122"/>
              <a:ea typeface="微软雅黑" pitchFamily="34" charset="-122"/>
            </a:endParaRPr>
          </a:p>
        </p:txBody>
      </p:sp>
    </p:spTree>
    <p:extLst>
      <p:ext uri="{BB962C8B-B14F-4D97-AF65-F5344CB8AC3E}">
        <p14:creationId xmlns:p14="http://schemas.microsoft.com/office/powerpoint/2010/main" val="828358359"/>
      </p:ext>
    </p:extLst>
  </p:cSld>
  <p:clrMapOvr>
    <a:masterClrMapping/>
  </p:clrMapOvr>
  <p:transition spd="slow" advTm="0"/>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43015C38-BE21-4CB5-9B47-0B11178D7922}"/>
              </a:ext>
            </a:extLst>
          </p:cNvPr>
          <p:cNvSpPr txBox="1"/>
          <p:nvPr/>
        </p:nvSpPr>
        <p:spPr>
          <a:xfrm>
            <a:off x="428583" y="1044557"/>
            <a:ext cx="3503193" cy="823302"/>
          </a:xfrm>
          <a:prstGeom prst="rect">
            <a:avLst/>
          </a:prstGeom>
          <a:noFill/>
        </p:spPr>
        <p:txBody>
          <a:bodyPr wrap="square" rtlCol="0">
            <a:spAutoFit/>
          </a:bodyPr>
          <a:lstStyle/>
          <a:p>
            <a:pPr>
              <a:lnSpc>
                <a:spcPct val="125000"/>
              </a:lnSpc>
            </a:pPr>
            <a:r>
              <a:rPr lang="zh-CN" altLang="zh-CN" sz="2000" b="1" dirty="0">
                <a:latin typeface="微软雅黑" panose="020B0503020204020204" pitchFamily="34" charset="-122"/>
                <a:ea typeface="微软雅黑" panose="020B0503020204020204" pitchFamily="34" charset="-122"/>
              </a:rPr>
              <a:t>阀芯</a:t>
            </a:r>
            <a:r>
              <a:rPr lang="zh-CN" altLang="en-US" sz="2000" b="1" dirty="0">
                <a:latin typeface="微软雅黑" panose="020B0503020204020204" pitchFamily="34" charset="-122"/>
                <a:ea typeface="微软雅黑" panose="020B0503020204020204" pitchFamily="34" charset="-122"/>
              </a:rPr>
              <a:t>左</a:t>
            </a:r>
            <a:r>
              <a:rPr lang="zh-CN" altLang="zh-CN" sz="2000" b="1" dirty="0">
                <a:latin typeface="微软雅黑" panose="020B0503020204020204" pitchFamily="34" charset="-122"/>
                <a:ea typeface="微软雅黑" panose="020B0503020204020204" pitchFamily="34" charset="-122"/>
              </a:rPr>
              <a:t>偏移</a:t>
            </a:r>
            <a:endParaRPr lang="en-US" altLang="zh-CN" sz="2000" b="1" dirty="0">
              <a:latin typeface="微软雅黑" panose="020B0503020204020204" pitchFamily="34" charset="-122"/>
              <a:ea typeface="微软雅黑" panose="020B0503020204020204" pitchFamily="34" charset="-122"/>
            </a:endParaRPr>
          </a:p>
          <a:p>
            <a:pPr>
              <a:lnSpc>
                <a:spcPct val="125000"/>
              </a:lnSpc>
            </a:pPr>
            <a:r>
              <a:rPr lang="zh-CN" altLang="zh-CN" dirty="0">
                <a:latin typeface="微软雅黑" panose="020B0503020204020204" pitchFamily="34" charset="-122"/>
                <a:ea typeface="微软雅黑" panose="020B0503020204020204" pitchFamily="34" charset="-122"/>
              </a:rPr>
              <a:t>入口全开，出口开度为</a:t>
            </a:r>
            <a:r>
              <a:rPr lang="en-US" altLang="zh-CN" dirty="0">
                <a:latin typeface="微软雅黑" panose="020B0503020204020204" pitchFamily="34" charset="-122"/>
                <a:ea typeface="微软雅黑" panose="020B0503020204020204" pitchFamily="34" charset="-122"/>
              </a:rPr>
              <a:t>1mm</a:t>
            </a:r>
            <a:endParaRPr lang="zh-CN" altLang="zh-CN" dirty="0">
              <a:latin typeface="微软雅黑" panose="020B0503020204020204" pitchFamily="34" charset="-122"/>
              <a:ea typeface="微软雅黑" panose="020B0503020204020204" pitchFamily="34" charset="-122"/>
            </a:endParaRPr>
          </a:p>
        </p:txBody>
      </p:sp>
      <p:sp>
        <p:nvSpPr>
          <p:cNvPr id="9" name="文本框 48"/>
          <p:cNvSpPr txBox="1"/>
          <p:nvPr/>
        </p:nvSpPr>
        <p:spPr>
          <a:xfrm>
            <a:off x="500021" y="473053"/>
            <a:ext cx="1118081" cy="374375"/>
          </a:xfrm>
          <a:prstGeom prst="rect">
            <a:avLst/>
          </a:prstGeom>
          <a:noFill/>
        </p:spPr>
        <p:txBody>
          <a:bodyPr wrap="none" lIns="96434" tIns="48217" rIns="96434" bIns="48217" rtlCol="0">
            <a:spAutoFit/>
          </a:bodyPr>
          <a:lstStyle/>
          <a:p>
            <a:pPr defTabSz="964278"/>
            <a:r>
              <a:rPr lang="zh-CN" altLang="en-US" sz="1800" dirty="0">
                <a:solidFill>
                  <a:srgbClr val="E7E6E6">
                    <a:lumMod val="25000"/>
                  </a:srgbClr>
                </a:solidFill>
                <a:latin typeface="微软雅黑" panose="020B0503020204020204" pitchFamily="34" charset="-122"/>
                <a:ea typeface="微软雅黑" panose="020B0503020204020204" pitchFamily="34" charset="-122"/>
                <a:cs typeface="+mn-ea"/>
                <a:sym typeface="+mn-lt"/>
              </a:rPr>
              <a:t>结果分析</a:t>
            </a:r>
          </a:p>
        </p:txBody>
      </p:sp>
      <p:sp>
        <p:nvSpPr>
          <p:cNvPr id="13" name="TextBox 12"/>
          <p:cNvSpPr txBox="1"/>
          <p:nvPr/>
        </p:nvSpPr>
        <p:spPr>
          <a:xfrm>
            <a:off x="428583" y="1973251"/>
            <a:ext cx="3643338" cy="369332"/>
          </a:xfrm>
          <a:prstGeom prst="rect">
            <a:avLst/>
          </a:prstGeom>
          <a:noFill/>
        </p:spPr>
        <p:txBody>
          <a:bodyPr wrap="square" rtlCol="0">
            <a:spAutoFit/>
          </a:bodyPr>
          <a:lstStyle/>
          <a:p>
            <a:r>
              <a:rPr lang="zh-CN" altLang="en-US" dirty="0">
                <a:latin typeface="微软雅黑" pitchFamily="34" charset="-122"/>
                <a:ea typeface="微软雅黑" pitchFamily="34" charset="-122"/>
              </a:rPr>
              <a:t>阀芯受到轴向液动力约为</a:t>
            </a:r>
            <a:r>
              <a:rPr lang="en-US" altLang="zh-CN" dirty="0">
                <a:latin typeface="微软雅黑" pitchFamily="34" charset="-122"/>
                <a:ea typeface="微软雅黑" pitchFamily="34" charset="-122"/>
              </a:rPr>
              <a:t>4.6N</a:t>
            </a:r>
            <a:endParaRPr lang="zh-CN" altLang="en-US" dirty="0">
              <a:latin typeface="微软雅黑" pitchFamily="34" charset="-122"/>
              <a:ea typeface="微软雅黑" pitchFamily="34" charset="-122"/>
            </a:endParaRPr>
          </a:p>
        </p:txBody>
      </p:sp>
      <p:pic>
        <p:nvPicPr>
          <p:cNvPr id="14" name="图片 13"/>
          <p:cNvPicPr/>
          <p:nvPr/>
        </p:nvPicPr>
        <p:blipFill>
          <a:blip r:embed="rId3"/>
          <a:srcRect/>
          <a:stretch>
            <a:fillRect/>
          </a:stretch>
        </p:blipFill>
        <p:spPr bwMode="auto">
          <a:xfrm>
            <a:off x="357145" y="3116259"/>
            <a:ext cx="5786478" cy="3714776"/>
          </a:xfrm>
          <a:prstGeom prst="rect">
            <a:avLst/>
          </a:prstGeom>
          <a:noFill/>
          <a:ln w="9525">
            <a:noFill/>
            <a:miter lim="800000"/>
            <a:headEnd/>
            <a:tailEnd/>
          </a:ln>
        </p:spPr>
      </p:pic>
      <p:pic>
        <p:nvPicPr>
          <p:cNvPr id="15" name="图片 14"/>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Lst>
          </a:blip>
          <a:srcRect/>
          <a:stretch>
            <a:fillRect/>
          </a:stretch>
        </p:blipFill>
        <p:spPr bwMode="auto">
          <a:xfrm>
            <a:off x="6286499" y="3116259"/>
            <a:ext cx="6143668" cy="3714776"/>
          </a:xfrm>
          <a:prstGeom prst="rect">
            <a:avLst/>
          </a:prstGeom>
          <a:noFill/>
          <a:ln w="9525">
            <a:noFill/>
            <a:miter lim="800000"/>
            <a:headEnd/>
            <a:tailEnd/>
          </a:ln>
        </p:spPr>
      </p:pic>
      <p:pic>
        <p:nvPicPr>
          <p:cNvPr id="16" name="图片 15"/>
          <p:cNvPicPr/>
          <p:nvPr/>
        </p:nvPicPr>
        <p:blipFill>
          <a:blip r:embed="rId6"/>
          <a:srcRect/>
          <a:stretch>
            <a:fillRect/>
          </a:stretch>
        </p:blipFill>
        <p:spPr bwMode="auto">
          <a:xfrm>
            <a:off x="5500681" y="901681"/>
            <a:ext cx="6417318" cy="1643074"/>
          </a:xfrm>
          <a:prstGeom prst="rect">
            <a:avLst/>
          </a:prstGeom>
          <a:noFill/>
          <a:ln w="9525">
            <a:noFill/>
            <a:miter lim="800000"/>
            <a:headEnd/>
            <a:tailEnd/>
          </a:ln>
        </p:spPr>
      </p:pic>
    </p:spTree>
    <p:extLst>
      <p:ext uri="{BB962C8B-B14F-4D97-AF65-F5344CB8AC3E}">
        <p14:creationId xmlns:p14="http://schemas.microsoft.com/office/powerpoint/2010/main" val="26617764"/>
      </p:ext>
    </p:extLst>
  </p:cSld>
  <p:clrMapOvr>
    <a:masterClrMapping/>
  </p:clrMapOvr>
  <p:transition spd="slow" advTm="0"/>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文本框 22">
            <a:extLst>
              <a:ext uri="{FF2B5EF4-FFF2-40B4-BE49-F238E27FC236}">
                <a16:creationId xmlns:a16="http://schemas.microsoft.com/office/drawing/2014/main" id="{43015C38-BE21-4CB5-9B47-0B11178D7922}"/>
              </a:ext>
            </a:extLst>
          </p:cNvPr>
          <p:cNvSpPr txBox="1"/>
          <p:nvPr/>
        </p:nvSpPr>
        <p:spPr>
          <a:xfrm>
            <a:off x="428583" y="1044557"/>
            <a:ext cx="3503193" cy="823302"/>
          </a:xfrm>
          <a:prstGeom prst="rect">
            <a:avLst/>
          </a:prstGeom>
          <a:noFill/>
        </p:spPr>
        <p:txBody>
          <a:bodyPr wrap="square" rtlCol="0">
            <a:spAutoFit/>
          </a:bodyPr>
          <a:lstStyle/>
          <a:p>
            <a:pPr>
              <a:lnSpc>
                <a:spcPct val="125000"/>
              </a:lnSpc>
            </a:pPr>
            <a:r>
              <a:rPr lang="zh-CN" altLang="zh-CN" sz="2000" b="1" dirty="0">
                <a:latin typeface="微软雅黑" panose="020B0503020204020204" pitchFamily="34" charset="-122"/>
                <a:ea typeface="微软雅黑" panose="020B0503020204020204" pitchFamily="34" charset="-122"/>
              </a:rPr>
              <a:t>阀芯</a:t>
            </a:r>
            <a:r>
              <a:rPr lang="zh-CN" altLang="en-US" sz="2000" b="1" dirty="0">
                <a:latin typeface="微软雅黑" panose="020B0503020204020204" pitchFamily="34" charset="-122"/>
                <a:ea typeface="微软雅黑" panose="020B0503020204020204" pitchFamily="34" charset="-122"/>
              </a:rPr>
              <a:t>左</a:t>
            </a:r>
            <a:r>
              <a:rPr lang="zh-CN" altLang="zh-CN" sz="2000" b="1" dirty="0">
                <a:latin typeface="微软雅黑" panose="020B0503020204020204" pitchFamily="34" charset="-122"/>
                <a:ea typeface="微软雅黑" panose="020B0503020204020204" pitchFamily="34" charset="-122"/>
              </a:rPr>
              <a:t>偏移</a:t>
            </a:r>
            <a:endParaRPr lang="en-US" altLang="zh-CN" sz="2000" b="1" dirty="0">
              <a:latin typeface="微软雅黑" panose="020B0503020204020204" pitchFamily="34" charset="-122"/>
              <a:ea typeface="微软雅黑" panose="020B0503020204020204" pitchFamily="34" charset="-122"/>
            </a:endParaRPr>
          </a:p>
          <a:p>
            <a:pPr>
              <a:lnSpc>
                <a:spcPct val="125000"/>
              </a:lnSpc>
            </a:pPr>
            <a:r>
              <a:rPr lang="zh-CN" altLang="zh-CN" dirty="0">
                <a:latin typeface="微软雅黑" panose="020B0503020204020204" pitchFamily="34" charset="-122"/>
                <a:ea typeface="微软雅黑" panose="020B0503020204020204" pitchFamily="34" charset="-122"/>
              </a:rPr>
              <a:t>入口全开，出口开度为</a:t>
            </a:r>
            <a:r>
              <a:rPr lang="en-US" altLang="zh-CN" dirty="0">
                <a:latin typeface="微软雅黑" panose="020B0503020204020204" pitchFamily="34" charset="-122"/>
                <a:ea typeface="微软雅黑" panose="020B0503020204020204" pitchFamily="34" charset="-122"/>
              </a:rPr>
              <a:t>3mm</a:t>
            </a:r>
            <a:endParaRPr lang="zh-CN" altLang="zh-CN" dirty="0">
              <a:latin typeface="微软雅黑" panose="020B0503020204020204" pitchFamily="34" charset="-122"/>
              <a:ea typeface="微软雅黑" panose="020B0503020204020204" pitchFamily="34" charset="-122"/>
            </a:endParaRPr>
          </a:p>
        </p:txBody>
      </p:sp>
      <p:sp>
        <p:nvSpPr>
          <p:cNvPr id="9" name="文本框 48"/>
          <p:cNvSpPr txBox="1"/>
          <p:nvPr/>
        </p:nvSpPr>
        <p:spPr>
          <a:xfrm>
            <a:off x="500021" y="473053"/>
            <a:ext cx="1118081" cy="374375"/>
          </a:xfrm>
          <a:prstGeom prst="rect">
            <a:avLst/>
          </a:prstGeom>
          <a:noFill/>
        </p:spPr>
        <p:txBody>
          <a:bodyPr wrap="none" lIns="96434" tIns="48217" rIns="96434" bIns="48217" rtlCol="0">
            <a:spAutoFit/>
          </a:bodyPr>
          <a:lstStyle/>
          <a:p>
            <a:pPr defTabSz="964278"/>
            <a:r>
              <a:rPr lang="zh-CN" altLang="en-US" sz="1800" dirty="0">
                <a:solidFill>
                  <a:srgbClr val="E7E6E6">
                    <a:lumMod val="25000"/>
                  </a:srgbClr>
                </a:solidFill>
                <a:latin typeface="微软雅黑" panose="020B0503020204020204" pitchFamily="34" charset="-122"/>
                <a:ea typeface="微软雅黑" panose="020B0503020204020204" pitchFamily="34" charset="-122"/>
                <a:cs typeface="+mn-ea"/>
                <a:sym typeface="+mn-lt"/>
              </a:rPr>
              <a:t>结果分析</a:t>
            </a:r>
          </a:p>
        </p:txBody>
      </p:sp>
      <p:sp>
        <p:nvSpPr>
          <p:cNvPr id="13" name="TextBox 12"/>
          <p:cNvSpPr txBox="1"/>
          <p:nvPr/>
        </p:nvSpPr>
        <p:spPr>
          <a:xfrm>
            <a:off x="428583" y="1973251"/>
            <a:ext cx="5143536" cy="1477328"/>
          </a:xfrm>
          <a:prstGeom prst="rect">
            <a:avLst/>
          </a:prstGeom>
          <a:noFill/>
        </p:spPr>
        <p:txBody>
          <a:bodyPr wrap="square" rtlCol="0">
            <a:spAutoFit/>
          </a:bodyPr>
          <a:lstStyle/>
          <a:p>
            <a:r>
              <a:rPr lang="zh-CN" altLang="en-US" dirty="0">
                <a:latin typeface="微软雅黑" pitchFamily="34" charset="-122"/>
                <a:ea typeface="微软雅黑" pitchFamily="34" charset="-122"/>
              </a:rPr>
              <a:t>此时阀芯所受力约</a:t>
            </a:r>
            <a:r>
              <a:rPr lang="zh-CN" altLang="en-US" dirty="0" smtClean="0">
                <a:latin typeface="微软雅黑" pitchFamily="34" charset="-122"/>
                <a:ea typeface="微软雅黑" pitchFamily="34" charset="-122"/>
              </a:rPr>
              <a:t>为</a:t>
            </a:r>
            <a:r>
              <a:rPr lang="en-US" altLang="zh-CN" dirty="0" smtClean="0">
                <a:latin typeface="微软雅黑" pitchFamily="34" charset="-122"/>
                <a:ea typeface="微软雅黑" pitchFamily="34" charset="-122"/>
              </a:rPr>
              <a:t>4.9N</a:t>
            </a:r>
          </a:p>
          <a:p>
            <a:endParaRPr lang="en-US" altLang="zh-CN" dirty="0" smtClean="0">
              <a:latin typeface="微软雅黑" pitchFamily="34" charset="-122"/>
              <a:ea typeface="微软雅黑" pitchFamily="34" charset="-122"/>
            </a:endParaRPr>
          </a:p>
          <a:p>
            <a:r>
              <a:rPr lang="zh-CN" altLang="en-US" dirty="0" smtClean="0">
                <a:latin typeface="微软雅黑" pitchFamily="34" charset="-122"/>
                <a:ea typeface="微软雅黑" pitchFamily="34" charset="-122"/>
              </a:rPr>
              <a:t>随着</a:t>
            </a:r>
            <a:r>
              <a:rPr lang="zh-CN" altLang="en-US" dirty="0">
                <a:latin typeface="微软雅黑" pitchFamily="34" charset="-122"/>
                <a:ea typeface="微软雅黑" pitchFamily="34" charset="-122"/>
              </a:rPr>
              <a:t>出口开口的增大以及出射角的增大，稳态液动力总体上逐渐减小。当两端开口相同时，稳态液动力达到最小，接近于</a:t>
            </a:r>
            <a:r>
              <a:rPr lang="en-US" dirty="0">
                <a:latin typeface="微软雅黑" pitchFamily="34" charset="-122"/>
                <a:ea typeface="微软雅黑" pitchFamily="34" charset="-122"/>
              </a:rPr>
              <a:t>0</a:t>
            </a:r>
            <a:r>
              <a:rPr lang="zh-CN" altLang="en-US" dirty="0">
                <a:latin typeface="微软雅黑" pitchFamily="34" charset="-122"/>
                <a:ea typeface="微软雅黑" pitchFamily="34" charset="-122"/>
              </a:rPr>
              <a:t>。</a:t>
            </a:r>
          </a:p>
        </p:txBody>
      </p:sp>
      <p:pic>
        <p:nvPicPr>
          <p:cNvPr id="8" name="图片 7"/>
          <p:cNvPicPr/>
          <p:nvPr/>
        </p:nvPicPr>
        <p:blipFill>
          <a:blip r:embed="rId3"/>
          <a:srcRect/>
          <a:stretch>
            <a:fillRect/>
          </a:stretch>
        </p:blipFill>
        <p:spPr bwMode="auto">
          <a:xfrm>
            <a:off x="428583" y="3775099"/>
            <a:ext cx="5712760" cy="3071834"/>
          </a:xfrm>
          <a:prstGeom prst="rect">
            <a:avLst/>
          </a:prstGeom>
          <a:noFill/>
          <a:ln w="9525">
            <a:noFill/>
            <a:miter lim="800000"/>
            <a:headEnd/>
            <a:tailEnd/>
          </a:ln>
        </p:spPr>
      </p:pic>
      <p:pic>
        <p:nvPicPr>
          <p:cNvPr id="10" name="图片 9"/>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Lst>
          </a:blip>
          <a:srcRect/>
          <a:stretch>
            <a:fillRect/>
          </a:stretch>
        </p:blipFill>
        <p:spPr bwMode="auto">
          <a:xfrm>
            <a:off x="6285359" y="3775099"/>
            <a:ext cx="6192688" cy="3071834"/>
          </a:xfrm>
          <a:prstGeom prst="rect">
            <a:avLst/>
          </a:prstGeom>
          <a:noFill/>
          <a:ln w="9525">
            <a:noFill/>
            <a:miter lim="800000"/>
            <a:headEnd/>
            <a:tailEnd/>
          </a:ln>
        </p:spPr>
      </p:pic>
      <p:pic>
        <p:nvPicPr>
          <p:cNvPr id="12" name="图片 11"/>
          <p:cNvPicPr/>
          <p:nvPr/>
        </p:nvPicPr>
        <p:blipFill>
          <a:blip r:embed="rId6"/>
          <a:srcRect l="714"/>
          <a:stretch>
            <a:fillRect/>
          </a:stretch>
        </p:blipFill>
        <p:spPr bwMode="auto">
          <a:xfrm>
            <a:off x="6000747" y="1115995"/>
            <a:ext cx="6572296" cy="2500330"/>
          </a:xfrm>
          <a:prstGeom prst="rect">
            <a:avLst/>
          </a:prstGeom>
          <a:noFill/>
          <a:ln w="9525">
            <a:noFill/>
            <a:miter lim="800000"/>
            <a:headEnd/>
            <a:tailEnd/>
          </a:ln>
        </p:spPr>
      </p:pic>
    </p:spTree>
    <p:extLst>
      <p:ext uri="{BB962C8B-B14F-4D97-AF65-F5344CB8AC3E}">
        <p14:creationId xmlns:p14="http://schemas.microsoft.com/office/powerpoint/2010/main" val="1051661235"/>
      </p:ext>
    </p:extLst>
  </p:cSld>
  <p:clrMapOvr>
    <a:masterClrMapping/>
  </p:clrMapOvr>
  <p:transition spd="slow" advTm="0"/>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6"/>
          <p:cNvSpPr>
            <a:spLocks/>
          </p:cNvSpPr>
          <p:nvPr/>
        </p:nvSpPr>
        <p:spPr bwMode="auto">
          <a:xfrm>
            <a:off x="-10808" y="5773488"/>
            <a:ext cx="12880367" cy="1459162"/>
          </a:xfrm>
          <a:custGeom>
            <a:avLst/>
            <a:gdLst>
              <a:gd name="T0" fmla="*/ 0 w 5734"/>
              <a:gd name="T1" fmla="*/ 0 h 931"/>
              <a:gd name="T2" fmla="*/ 167 w 5734"/>
              <a:gd name="T3" fmla="*/ 73 h 931"/>
              <a:gd name="T4" fmla="*/ 340 w 5734"/>
              <a:gd name="T5" fmla="*/ 143 h 931"/>
              <a:gd name="T6" fmla="*/ 522 w 5734"/>
              <a:gd name="T7" fmla="*/ 206 h 931"/>
              <a:gd name="T8" fmla="*/ 711 w 5734"/>
              <a:gd name="T9" fmla="*/ 266 h 931"/>
              <a:gd name="T10" fmla="*/ 907 w 5734"/>
              <a:gd name="T11" fmla="*/ 320 h 931"/>
              <a:gd name="T12" fmla="*/ 1109 w 5734"/>
              <a:gd name="T13" fmla="*/ 369 h 931"/>
              <a:gd name="T14" fmla="*/ 1315 w 5734"/>
              <a:gd name="T15" fmla="*/ 415 h 931"/>
              <a:gd name="T16" fmla="*/ 1529 w 5734"/>
              <a:gd name="T17" fmla="*/ 455 h 931"/>
              <a:gd name="T18" fmla="*/ 1746 w 5734"/>
              <a:gd name="T19" fmla="*/ 490 h 931"/>
              <a:gd name="T20" fmla="*/ 1966 w 5734"/>
              <a:gd name="T21" fmla="*/ 520 h 931"/>
              <a:gd name="T22" fmla="*/ 2189 w 5734"/>
              <a:gd name="T23" fmla="*/ 544 h 931"/>
              <a:gd name="T24" fmla="*/ 2416 w 5734"/>
              <a:gd name="T25" fmla="*/ 563 h 931"/>
              <a:gd name="T26" fmla="*/ 2644 w 5734"/>
              <a:gd name="T27" fmla="*/ 579 h 931"/>
              <a:gd name="T28" fmla="*/ 2873 w 5734"/>
              <a:gd name="T29" fmla="*/ 588 h 931"/>
              <a:gd name="T30" fmla="*/ 3104 w 5734"/>
              <a:gd name="T31" fmla="*/ 593 h 931"/>
              <a:gd name="T32" fmla="*/ 3336 w 5734"/>
              <a:gd name="T33" fmla="*/ 591 h 931"/>
              <a:gd name="T34" fmla="*/ 3567 w 5734"/>
              <a:gd name="T35" fmla="*/ 586 h 931"/>
              <a:gd name="T36" fmla="*/ 3798 w 5734"/>
              <a:gd name="T37" fmla="*/ 576 h 931"/>
              <a:gd name="T38" fmla="*/ 4025 w 5734"/>
              <a:gd name="T39" fmla="*/ 560 h 931"/>
              <a:gd name="T40" fmla="*/ 4253 w 5734"/>
              <a:gd name="T41" fmla="*/ 539 h 931"/>
              <a:gd name="T42" fmla="*/ 4477 w 5734"/>
              <a:gd name="T43" fmla="*/ 511 h 931"/>
              <a:gd name="T44" fmla="*/ 4698 w 5734"/>
              <a:gd name="T45" fmla="*/ 479 h 931"/>
              <a:gd name="T46" fmla="*/ 4915 w 5734"/>
              <a:gd name="T47" fmla="*/ 443 h 931"/>
              <a:gd name="T48" fmla="*/ 5127 w 5734"/>
              <a:gd name="T49" fmla="*/ 401 h 931"/>
              <a:gd name="T50" fmla="*/ 5335 w 5734"/>
              <a:gd name="T51" fmla="*/ 352 h 931"/>
              <a:gd name="T52" fmla="*/ 5538 w 5734"/>
              <a:gd name="T53" fmla="*/ 299 h 931"/>
              <a:gd name="T54" fmla="*/ 5734 w 5734"/>
              <a:gd name="T55" fmla="*/ 240 h 931"/>
              <a:gd name="T56" fmla="*/ 5734 w 5734"/>
              <a:gd name="T57" fmla="*/ 931 h 931"/>
              <a:gd name="T58" fmla="*/ 0 w 5734"/>
              <a:gd name="T59" fmla="*/ 931 h 931"/>
              <a:gd name="T60" fmla="*/ 0 w 5734"/>
              <a:gd name="T61" fmla="*/ 0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734" h="931">
                <a:moveTo>
                  <a:pt x="0" y="0"/>
                </a:moveTo>
                <a:lnTo>
                  <a:pt x="167" y="73"/>
                </a:lnTo>
                <a:lnTo>
                  <a:pt x="340" y="143"/>
                </a:lnTo>
                <a:lnTo>
                  <a:pt x="522" y="206"/>
                </a:lnTo>
                <a:lnTo>
                  <a:pt x="711" y="266"/>
                </a:lnTo>
                <a:lnTo>
                  <a:pt x="907" y="320"/>
                </a:lnTo>
                <a:lnTo>
                  <a:pt x="1109" y="369"/>
                </a:lnTo>
                <a:lnTo>
                  <a:pt x="1315" y="415"/>
                </a:lnTo>
                <a:lnTo>
                  <a:pt x="1529" y="455"/>
                </a:lnTo>
                <a:lnTo>
                  <a:pt x="1746" y="490"/>
                </a:lnTo>
                <a:lnTo>
                  <a:pt x="1966" y="520"/>
                </a:lnTo>
                <a:lnTo>
                  <a:pt x="2189" y="544"/>
                </a:lnTo>
                <a:lnTo>
                  <a:pt x="2416" y="563"/>
                </a:lnTo>
                <a:lnTo>
                  <a:pt x="2644" y="579"/>
                </a:lnTo>
                <a:lnTo>
                  <a:pt x="2873" y="588"/>
                </a:lnTo>
                <a:lnTo>
                  <a:pt x="3104" y="593"/>
                </a:lnTo>
                <a:lnTo>
                  <a:pt x="3336" y="591"/>
                </a:lnTo>
                <a:lnTo>
                  <a:pt x="3567" y="586"/>
                </a:lnTo>
                <a:lnTo>
                  <a:pt x="3798" y="576"/>
                </a:lnTo>
                <a:lnTo>
                  <a:pt x="4025" y="560"/>
                </a:lnTo>
                <a:lnTo>
                  <a:pt x="4253" y="539"/>
                </a:lnTo>
                <a:lnTo>
                  <a:pt x="4477" y="511"/>
                </a:lnTo>
                <a:lnTo>
                  <a:pt x="4698" y="479"/>
                </a:lnTo>
                <a:lnTo>
                  <a:pt x="4915" y="443"/>
                </a:lnTo>
                <a:lnTo>
                  <a:pt x="5127" y="401"/>
                </a:lnTo>
                <a:lnTo>
                  <a:pt x="5335" y="352"/>
                </a:lnTo>
                <a:lnTo>
                  <a:pt x="5538" y="299"/>
                </a:lnTo>
                <a:lnTo>
                  <a:pt x="5734" y="240"/>
                </a:lnTo>
                <a:lnTo>
                  <a:pt x="5734" y="931"/>
                </a:lnTo>
                <a:lnTo>
                  <a:pt x="0" y="931"/>
                </a:lnTo>
                <a:lnTo>
                  <a:pt x="0" y="0"/>
                </a:lnTo>
                <a:close/>
              </a:path>
            </a:pathLst>
          </a:custGeom>
          <a:solidFill>
            <a:schemeClr val="accent2"/>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 name="文本框 48"/>
          <p:cNvSpPr txBox="1"/>
          <p:nvPr/>
        </p:nvSpPr>
        <p:spPr>
          <a:xfrm>
            <a:off x="500021" y="473053"/>
            <a:ext cx="1118081" cy="374375"/>
          </a:xfrm>
          <a:prstGeom prst="rect">
            <a:avLst/>
          </a:prstGeom>
          <a:noFill/>
        </p:spPr>
        <p:txBody>
          <a:bodyPr wrap="none" lIns="96434" tIns="48217" rIns="96434" bIns="48217" rtlCol="0">
            <a:spAutoFit/>
          </a:bodyPr>
          <a:lstStyle/>
          <a:p>
            <a:pPr defTabSz="964278"/>
            <a:r>
              <a:rPr lang="zh-CN" altLang="en-US" sz="1800" dirty="0">
                <a:solidFill>
                  <a:srgbClr val="E7E6E6">
                    <a:lumMod val="25000"/>
                  </a:srgbClr>
                </a:solidFill>
                <a:latin typeface="微软雅黑" panose="020B0503020204020204" pitchFamily="34" charset="-122"/>
                <a:ea typeface="微软雅黑" panose="020B0503020204020204" pitchFamily="34" charset="-122"/>
                <a:cs typeface="+mn-ea"/>
                <a:sym typeface="+mn-lt"/>
              </a:rPr>
              <a:t>结果分析</a:t>
            </a:r>
          </a:p>
        </p:txBody>
      </p:sp>
      <p:sp>
        <p:nvSpPr>
          <p:cNvPr id="11" name="矩形 10"/>
          <p:cNvSpPr/>
          <p:nvPr/>
        </p:nvSpPr>
        <p:spPr>
          <a:xfrm>
            <a:off x="1142963" y="2759069"/>
            <a:ext cx="10715700" cy="2677656"/>
          </a:xfrm>
          <a:prstGeom prst="rect">
            <a:avLst/>
          </a:prstGeom>
        </p:spPr>
        <p:txBody>
          <a:bodyPr wrap="square">
            <a:spAutoFit/>
          </a:bodyPr>
          <a:lstStyle/>
          <a:p>
            <a:r>
              <a:rPr lang="zh-CN" altLang="en-US" sz="2400" dirty="0">
                <a:latin typeface="微软雅黑" pitchFamily="34" charset="-122"/>
                <a:ea typeface="微软雅黑" pitchFamily="34" charset="-122"/>
              </a:rPr>
              <a:t>      液压阀在工作过程中，液体速度方向发生改变，会使阀芯受到稳态液动力的作用。稳态液动力的大小与阀口出入两端的开度差</a:t>
            </a:r>
            <a:r>
              <a:rPr lang="zh-CN" altLang="en-US" sz="2400" dirty="0" smtClean="0">
                <a:latin typeface="微软雅黑" pitchFamily="34" charset="-122"/>
                <a:ea typeface="微软雅黑" pitchFamily="34" charset="-122"/>
              </a:rPr>
              <a:t>有关。总体</a:t>
            </a:r>
            <a:r>
              <a:rPr lang="zh-CN" altLang="en-US" sz="2400" dirty="0">
                <a:latin typeface="微软雅黑" pitchFamily="34" charset="-122"/>
                <a:ea typeface="微软雅黑" pitchFamily="34" charset="-122"/>
              </a:rPr>
              <a:t>上来说，开度差越大，液体速度在经过阀芯时方向改变越大，阀芯所受的液动力也越大；滑阀位置不变的时候，液体流量越大，阀芯所受液动力也越大，且在阀芯位置不变的情况下与流量的平方近似成正比。</a:t>
            </a:r>
            <a:r>
              <a:rPr lang="zh-CN" altLang="en-US" sz="2400" dirty="0" smtClean="0">
                <a:latin typeface="微软雅黑" pitchFamily="34" charset="-122"/>
                <a:ea typeface="微软雅黑" pitchFamily="34" charset="-122"/>
              </a:rPr>
              <a:t>理论液</a:t>
            </a:r>
            <a:r>
              <a:rPr lang="zh-CN" altLang="en-US" sz="2400" dirty="0">
                <a:latin typeface="微软雅黑" pitchFamily="34" charset="-122"/>
                <a:ea typeface="微软雅黑" pitchFamily="34" charset="-122"/>
              </a:rPr>
              <a:t>动力</a:t>
            </a:r>
            <a:r>
              <a:rPr lang="zh-CN" altLang="en-US" sz="2400" dirty="0" smtClean="0">
                <a:latin typeface="微软雅黑" pitchFamily="34" charset="-122"/>
                <a:ea typeface="微软雅黑" pitchFamily="34" charset="-122"/>
              </a:rPr>
              <a:t>公式是在理想状况下推导出的，对于</a:t>
            </a:r>
            <a:r>
              <a:rPr lang="zh-CN" altLang="en-US" sz="2400" dirty="0">
                <a:latin typeface="微软雅黑" pitchFamily="34" charset="-122"/>
                <a:ea typeface="微软雅黑" pitchFamily="34" charset="-122"/>
              </a:rPr>
              <a:t>复杂的流动计算结果可能与实际有一定偏差，</a:t>
            </a:r>
            <a:r>
              <a:rPr lang="zh-CN" altLang="en-US" sz="2400" dirty="0" smtClean="0">
                <a:latin typeface="微软雅黑" pitchFamily="34" charset="-122"/>
                <a:ea typeface="微软雅黑" pitchFamily="34" charset="-122"/>
              </a:rPr>
              <a:t>但对于</a:t>
            </a:r>
            <a:r>
              <a:rPr lang="zh-CN" altLang="en-US" sz="2400" dirty="0">
                <a:latin typeface="微软雅黑" pitchFamily="34" charset="-122"/>
                <a:ea typeface="微软雅黑" pitchFamily="34" charset="-122"/>
              </a:rPr>
              <a:t>实际</a:t>
            </a:r>
            <a:r>
              <a:rPr lang="zh-CN" altLang="en-US" sz="2400" dirty="0" smtClean="0">
                <a:latin typeface="微软雅黑" pitchFamily="34" charset="-122"/>
                <a:ea typeface="微软雅黑" pitchFamily="34" charset="-122"/>
              </a:rPr>
              <a:t>应用仍有着</a:t>
            </a:r>
            <a:r>
              <a:rPr lang="zh-CN" altLang="en-US" sz="2400" dirty="0">
                <a:latin typeface="微软雅黑" pitchFamily="34" charset="-122"/>
                <a:ea typeface="微软雅黑" pitchFamily="34" charset="-122"/>
              </a:rPr>
              <a:t>重要的指导意义。</a:t>
            </a:r>
          </a:p>
        </p:txBody>
      </p:sp>
      <p:sp>
        <p:nvSpPr>
          <p:cNvPr id="14" name="TextBox 13"/>
          <p:cNvSpPr txBox="1"/>
          <p:nvPr/>
        </p:nvSpPr>
        <p:spPr>
          <a:xfrm>
            <a:off x="5286367" y="1758937"/>
            <a:ext cx="1614545" cy="584775"/>
          </a:xfrm>
          <a:prstGeom prst="rect">
            <a:avLst/>
          </a:prstGeom>
          <a:noFill/>
        </p:spPr>
        <p:txBody>
          <a:bodyPr wrap="none" rtlCol="0">
            <a:spAutoFit/>
          </a:bodyPr>
          <a:lstStyle/>
          <a:p>
            <a:r>
              <a:rPr lang="zh-CN" altLang="en-US" sz="3200" dirty="0">
                <a:latin typeface="微软雅黑" pitchFamily="34" charset="-122"/>
                <a:ea typeface="微软雅黑" pitchFamily="34" charset="-122"/>
              </a:rPr>
              <a:t>结     论</a:t>
            </a:r>
          </a:p>
        </p:txBody>
      </p:sp>
      <p:sp>
        <p:nvSpPr>
          <p:cNvPr id="5" name="Freeform 7"/>
          <p:cNvSpPr>
            <a:spLocks/>
          </p:cNvSpPr>
          <p:nvPr/>
        </p:nvSpPr>
        <p:spPr bwMode="auto">
          <a:xfrm>
            <a:off x="-10808" y="6105756"/>
            <a:ext cx="12880367" cy="1126893"/>
          </a:xfrm>
          <a:custGeom>
            <a:avLst/>
            <a:gdLst>
              <a:gd name="T0" fmla="*/ 5734 w 5734"/>
              <a:gd name="T1" fmla="*/ 0 h 719"/>
              <a:gd name="T2" fmla="*/ 5734 w 5734"/>
              <a:gd name="T3" fmla="*/ 719 h 719"/>
              <a:gd name="T4" fmla="*/ 0 w 5734"/>
              <a:gd name="T5" fmla="*/ 719 h 719"/>
              <a:gd name="T6" fmla="*/ 0 w 5734"/>
              <a:gd name="T7" fmla="*/ 71 h 719"/>
              <a:gd name="T8" fmla="*/ 230 w 5734"/>
              <a:gd name="T9" fmla="*/ 131 h 719"/>
              <a:gd name="T10" fmla="*/ 459 w 5734"/>
              <a:gd name="T11" fmla="*/ 185 h 719"/>
              <a:gd name="T12" fmla="*/ 690 w 5734"/>
              <a:gd name="T13" fmla="*/ 236 h 719"/>
              <a:gd name="T14" fmla="*/ 921 w 5734"/>
              <a:gd name="T15" fmla="*/ 281 h 719"/>
              <a:gd name="T16" fmla="*/ 1154 w 5734"/>
              <a:gd name="T17" fmla="*/ 323 h 719"/>
              <a:gd name="T18" fmla="*/ 1389 w 5734"/>
              <a:gd name="T19" fmla="*/ 358 h 719"/>
              <a:gd name="T20" fmla="*/ 1627 w 5734"/>
              <a:gd name="T21" fmla="*/ 390 h 719"/>
              <a:gd name="T22" fmla="*/ 1865 w 5734"/>
              <a:gd name="T23" fmla="*/ 416 h 719"/>
              <a:gd name="T24" fmla="*/ 2105 w 5734"/>
              <a:gd name="T25" fmla="*/ 435 h 719"/>
              <a:gd name="T26" fmla="*/ 2348 w 5734"/>
              <a:gd name="T27" fmla="*/ 449 h 719"/>
              <a:gd name="T28" fmla="*/ 2593 w 5734"/>
              <a:gd name="T29" fmla="*/ 456 h 719"/>
              <a:gd name="T30" fmla="*/ 2842 w 5734"/>
              <a:gd name="T31" fmla="*/ 456 h 719"/>
              <a:gd name="T32" fmla="*/ 3094 w 5734"/>
              <a:gd name="T33" fmla="*/ 451 h 719"/>
              <a:gd name="T34" fmla="*/ 3348 w 5734"/>
              <a:gd name="T35" fmla="*/ 439 h 719"/>
              <a:gd name="T36" fmla="*/ 3605 w 5734"/>
              <a:gd name="T37" fmla="*/ 420 h 719"/>
              <a:gd name="T38" fmla="*/ 3868 w 5734"/>
              <a:gd name="T39" fmla="*/ 393 h 719"/>
              <a:gd name="T40" fmla="*/ 4132 w 5734"/>
              <a:gd name="T41" fmla="*/ 358 h 719"/>
              <a:gd name="T42" fmla="*/ 4402 w 5734"/>
              <a:gd name="T43" fmla="*/ 316 h 719"/>
              <a:gd name="T44" fmla="*/ 4675 w 5734"/>
              <a:gd name="T45" fmla="*/ 266 h 719"/>
              <a:gd name="T46" fmla="*/ 4953 w 5734"/>
              <a:gd name="T47" fmla="*/ 208 h 719"/>
              <a:gd name="T48" fmla="*/ 5235 w 5734"/>
              <a:gd name="T49" fmla="*/ 141 h 719"/>
              <a:gd name="T50" fmla="*/ 5349 w 5734"/>
              <a:gd name="T51" fmla="*/ 113 h 719"/>
              <a:gd name="T52" fmla="*/ 5456 w 5734"/>
              <a:gd name="T53" fmla="*/ 85 h 719"/>
              <a:gd name="T54" fmla="*/ 5556 w 5734"/>
              <a:gd name="T55" fmla="*/ 57 h 719"/>
              <a:gd name="T56" fmla="*/ 5648 w 5734"/>
              <a:gd name="T57" fmla="*/ 29 h 719"/>
              <a:gd name="T58" fmla="*/ 5734 w 5734"/>
              <a:gd name="T59"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34" h="719">
                <a:moveTo>
                  <a:pt x="5734" y="0"/>
                </a:moveTo>
                <a:lnTo>
                  <a:pt x="5734" y="719"/>
                </a:lnTo>
                <a:lnTo>
                  <a:pt x="0" y="719"/>
                </a:lnTo>
                <a:lnTo>
                  <a:pt x="0" y="71"/>
                </a:lnTo>
                <a:lnTo>
                  <a:pt x="230" y="131"/>
                </a:lnTo>
                <a:lnTo>
                  <a:pt x="459" y="185"/>
                </a:lnTo>
                <a:lnTo>
                  <a:pt x="690" y="236"/>
                </a:lnTo>
                <a:lnTo>
                  <a:pt x="921" y="281"/>
                </a:lnTo>
                <a:lnTo>
                  <a:pt x="1154" y="323"/>
                </a:lnTo>
                <a:lnTo>
                  <a:pt x="1389" y="358"/>
                </a:lnTo>
                <a:lnTo>
                  <a:pt x="1627" y="390"/>
                </a:lnTo>
                <a:lnTo>
                  <a:pt x="1865" y="416"/>
                </a:lnTo>
                <a:lnTo>
                  <a:pt x="2105" y="435"/>
                </a:lnTo>
                <a:lnTo>
                  <a:pt x="2348" y="449"/>
                </a:lnTo>
                <a:lnTo>
                  <a:pt x="2593" y="456"/>
                </a:lnTo>
                <a:lnTo>
                  <a:pt x="2842" y="456"/>
                </a:lnTo>
                <a:lnTo>
                  <a:pt x="3094" y="451"/>
                </a:lnTo>
                <a:lnTo>
                  <a:pt x="3348" y="439"/>
                </a:lnTo>
                <a:lnTo>
                  <a:pt x="3605" y="420"/>
                </a:lnTo>
                <a:lnTo>
                  <a:pt x="3868" y="393"/>
                </a:lnTo>
                <a:lnTo>
                  <a:pt x="4132" y="358"/>
                </a:lnTo>
                <a:lnTo>
                  <a:pt x="4402" y="316"/>
                </a:lnTo>
                <a:lnTo>
                  <a:pt x="4675" y="266"/>
                </a:lnTo>
                <a:lnTo>
                  <a:pt x="4953" y="208"/>
                </a:lnTo>
                <a:lnTo>
                  <a:pt x="5235" y="141"/>
                </a:lnTo>
                <a:lnTo>
                  <a:pt x="5349" y="113"/>
                </a:lnTo>
                <a:lnTo>
                  <a:pt x="5456" y="85"/>
                </a:lnTo>
                <a:lnTo>
                  <a:pt x="5556" y="57"/>
                </a:lnTo>
                <a:lnTo>
                  <a:pt x="5648" y="29"/>
                </a:lnTo>
                <a:lnTo>
                  <a:pt x="5734" y="0"/>
                </a:lnTo>
                <a:close/>
              </a:path>
            </a:pathLst>
          </a:custGeom>
          <a:solidFill>
            <a:schemeClr val="accent1"/>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491422033"/>
      </p:ext>
    </p:extLst>
  </p:cSld>
  <p:clrMapOvr>
    <a:masterClrMapping/>
  </p:clrMapOvr>
  <p:transition spd="slow" advTm="0"/>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01609" y="3535228"/>
            <a:ext cx="6227766" cy="1721845"/>
            <a:chOff x="-276473" y="2245302"/>
            <a:chExt cx="6227766" cy="1721845"/>
          </a:xfrm>
        </p:grpSpPr>
        <p:sp>
          <p:nvSpPr>
            <p:cNvPr id="4" name="矩形 3"/>
            <p:cNvSpPr/>
            <p:nvPr/>
          </p:nvSpPr>
          <p:spPr>
            <a:xfrm>
              <a:off x="-276473" y="2245302"/>
              <a:ext cx="6067687" cy="400110"/>
            </a:xfrm>
            <a:prstGeom prst="rect">
              <a:avLst/>
            </a:prstGeom>
          </p:spPr>
          <p:txBody>
            <a:bodyPr wrap="none">
              <a:spAutoFit/>
            </a:bodyPr>
            <a:lstStyle/>
            <a:p>
              <a:pPr indent="304800" algn="ctr">
                <a:spcAft>
                  <a:spcPts val="0"/>
                </a:spcAft>
              </a:pPr>
              <a:r>
                <a:rPr lang="zh-CN" altLang="zh-CN" sz="2000" kern="100" dirty="0">
                  <a:latin typeface="等线" panose="02010600030101010101" pitchFamily="2" charset="-122"/>
                  <a:ea typeface="仿宋" panose="02010609060101010101" pitchFamily="49" charset="-122"/>
                  <a:cs typeface="Times New Roman" panose="02020603050405020304" pitchFamily="18" charset="0"/>
                </a:rPr>
                <a:t>出口开度为</a:t>
              </a:r>
              <a:r>
                <a:rPr lang="en-US" altLang="zh-CN" sz="2000" kern="100" dirty="0" err="1">
                  <a:latin typeface="等线" panose="02010600030101010101" pitchFamily="2" charset="-122"/>
                  <a:ea typeface="仿宋" panose="02010609060101010101" pitchFamily="49" charset="-122"/>
                  <a:cs typeface="Times New Roman" panose="02020603050405020304" pitchFamily="18" charset="0"/>
                </a:rPr>
                <a:t>0.8mm</a:t>
              </a:r>
              <a:r>
                <a:rPr lang="zh-CN" altLang="zh-CN" sz="2000" kern="100" dirty="0">
                  <a:latin typeface="等线" panose="02010600030101010101" pitchFamily="2" charset="-122"/>
                  <a:ea typeface="仿宋" panose="02010609060101010101" pitchFamily="49" charset="-122"/>
                  <a:cs typeface="Times New Roman" panose="02020603050405020304" pitchFamily="18" charset="0"/>
                </a:rPr>
                <a:t>时阀芯受到的径向液动力：</a:t>
              </a:r>
              <a:r>
                <a:rPr lang="en-US" altLang="zh-CN" sz="2000" kern="100" dirty="0" err="1">
                  <a:latin typeface="等线" panose="02010600030101010101" pitchFamily="2" charset="-122"/>
                  <a:ea typeface="仿宋" panose="02010609060101010101" pitchFamily="49" charset="-122"/>
                  <a:cs typeface="Times New Roman" panose="02020603050405020304" pitchFamily="18" charset="0"/>
                </a:rPr>
                <a:t>11N</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 name="矩形 4"/>
            <p:cNvSpPr/>
            <p:nvPr/>
          </p:nvSpPr>
          <p:spPr>
            <a:xfrm>
              <a:off x="30574" y="2651463"/>
              <a:ext cx="5682966" cy="400110"/>
            </a:xfrm>
            <a:prstGeom prst="rect">
              <a:avLst/>
            </a:prstGeom>
          </p:spPr>
          <p:txBody>
            <a:bodyPr wrap="none">
              <a:spAutoFit/>
            </a:bodyPr>
            <a:lstStyle/>
            <a:p>
              <a:pPr algn="ctr"/>
              <a:r>
                <a:rPr lang="zh-CN" altLang="zh-CN" sz="2000" dirty="0">
                  <a:ea typeface="仿宋" panose="02010609060101010101" pitchFamily="49" charset="-122"/>
                  <a:cs typeface="Times New Roman" panose="02020603050405020304" pitchFamily="18" charset="0"/>
                </a:rPr>
                <a:t>出口开度为</a:t>
              </a:r>
              <a:r>
                <a:rPr lang="en-US" altLang="zh-CN" sz="2000" dirty="0" err="1">
                  <a:ea typeface="仿宋" panose="02010609060101010101" pitchFamily="49" charset="-122"/>
                  <a:cs typeface="Times New Roman" panose="02020603050405020304" pitchFamily="18" charset="0"/>
                </a:rPr>
                <a:t>1mm</a:t>
              </a:r>
              <a:r>
                <a:rPr lang="zh-CN" altLang="zh-CN" sz="2000" dirty="0">
                  <a:ea typeface="仿宋" panose="02010609060101010101" pitchFamily="49" charset="-122"/>
                  <a:cs typeface="Times New Roman" panose="02020603050405020304" pitchFamily="18" charset="0"/>
                </a:rPr>
                <a:t>时阀芯受到的径向液动力</a:t>
              </a:r>
              <a:r>
                <a:rPr lang="zh-CN" altLang="en-US" sz="2000" dirty="0">
                  <a:ea typeface="仿宋" panose="02010609060101010101" pitchFamily="49" charset="-122"/>
                  <a:cs typeface="Times New Roman" panose="02020603050405020304" pitchFamily="18" charset="0"/>
                </a:rPr>
                <a:t>：   </a:t>
              </a:r>
              <a:r>
                <a:rPr lang="en-US" altLang="zh-CN" sz="2000" dirty="0" err="1">
                  <a:ea typeface="仿宋" panose="02010609060101010101" pitchFamily="49" charset="-122"/>
                  <a:cs typeface="Times New Roman" panose="02020603050405020304" pitchFamily="18" charset="0"/>
                </a:rPr>
                <a:t>10N</a:t>
              </a:r>
              <a:endParaRPr lang="zh-CN" altLang="en-US" sz="2000" dirty="0"/>
            </a:p>
          </p:txBody>
        </p:sp>
        <p:sp>
          <p:nvSpPr>
            <p:cNvPr id="6" name="矩形 5"/>
            <p:cNvSpPr/>
            <p:nvPr/>
          </p:nvSpPr>
          <p:spPr>
            <a:xfrm>
              <a:off x="-257458" y="3063340"/>
              <a:ext cx="6208751" cy="444224"/>
            </a:xfrm>
            <a:prstGeom prst="rect">
              <a:avLst/>
            </a:prstGeom>
          </p:spPr>
          <p:txBody>
            <a:bodyPr wrap="none">
              <a:spAutoFit/>
            </a:bodyPr>
            <a:lstStyle/>
            <a:p>
              <a:pPr indent="304800" algn="ctr">
                <a:lnSpc>
                  <a:spcPct val="125000"/>
                </a:lnSpc>
                <a:spcAft>
                  <a:spcPts val="0"/>
                </a:spcAft>
              </a:pPr>
              <a:r>
                <a:rPr lang="zh-CN" altLang="zh-CN" sz="2000" kern="100" dirty="0">
                  <a:latin typeface="等线" panose="02010600030101010101" pitchFamily="2" charset="-122"/>
                  <a:ea typeface="仿宋" panose="02010609060101010101" pitchFamily="49" charset="-122"/>
                  <a:cs typeface="Times New Roman" panose="02020603050405020304" pitchFamily="18" charset="0"/>
                </a:rPr>
                <a:t>出口开度为</a:t>
              </a:r>
              <a:r>
                <a:rPr lang="en-US" altLang="zh-CN" sz="2000" kern="100" dirty="0" err="1">
                  <a:latin typeface="等线" panose="02010600030101010101" pitchFamily="2" charset="-122"/>
                  <a:ea typeface="等线" panose="02010600030101010101" pitchFamily="2" charset="-122"/>
                  <a:cs typeface="Times New Roman" panose="02020603050405020304" pitchFamily="18" charset="0"/>
                </a:rPr>
                <a:t>3mm</a:t>
              </a:r>
              <a:r>
                <a:rPr lang="zh-CN" altLang="zh-CN" sz="2000" kern="100" dirty="0">
                  <a:latin typeface="等线" panose="02010600030101010101" pitchFamily="2" charset="-122"/>
                  <a:ea typeface="仿宋" panose="02010609060101010101" pitchFamily="49" charset="-122"/>
                  <a:cs typeface="Times New Roman" panose="02020603050405020304" pitchFamily="18" charset="0"/>
                </a:rPr>
                <a:t>时阀芯受到的径向液动力</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  </a:t>
              </a:r>
              <a:r>
                <a:rPr lang="en-US" altLang="zh-CN" sz="2000" kern="100" dirty="0" err="1">
                  <a:latin typeface="等线" panose="02010600030101010101" pitchFamily="2" charset="-122"/>
                  <a:ea typeface="等线" panose="02010600030101010101" pitchFamily="2" charset="-122"/>
                  <a:cs typeface="Times New Roman" panose="02020603050405020304" pitchFamily="18" charset="0"/>
                </a:rPr>
                <a:t>10.3N</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矩形 6"/>
            <p:cNvSpPr/>
            <p:nvPr/>
          </p:nvSpPr>
          <p:spPr>
            <a:xfrm>
              <a:off x="-257458" y="3567037"/>
              <a:ext cx="6090129" cy="400110"/>
            </a:xfrm>
            <a:prstGeom prst="rect">
              <a:avLst/>
            </a:prstGeom>
          </p:spPr>
          <p:txBody>
            <a:bodyPr wrap="none">
              <a:spAutoFit/>
            </a:bodyPr>
            <a:lstStyle/>
            <a:p>
              <a:pPr indent="304800" algn="ctr">
                <a:spcAft>
                  <a:spcPts val="0"/>
                </a:spcAft>
              </a:pPr>
              <a:r>
                <a:rPr lang="zh-CN" altLang="zh-CN" sz="2000" kern="100" dirty="0">
                  <a:latin typeface="等线" panose="02010600030101010101" pitchFamily="2" charset="-122"/>
                  <a:ea typeface="仿宋" panose="02010609060101010101" pitchFamily="49" charset="-122"/>
                  <a:cs typeface="Times New Roman" panose="02020603050405020304" pitchFamily="18" charset="0"/>
                </a:rPr>
                <a:t>进出口开度相同时阀芯受到的径向液动力：</a:t>
              </a:r>
              <a:r>
                <a:rPr lang="en-US" altLang="zh-CN" sz="2000" kern="100" dirty="0">
                  <a:latin typeface="等线" panose="02010600030101010101" pitchFamily="2" charset="-122"/>
                  <a:ea typeface="仿宋" panose="02010609060101010101" pitchFamily="49" charset="-122"/>
                  <a:cs typeface="Times New Roman" panose="02020603050405020304" pitchFamily="18" charset="0"/>
                </a:rPr>
                <a:t>   </a:t>
              </a:r>
              <a:r>
                <a:rPr lang="en-US" altLang="zh-CN" sz="2000" kern="100" dirty="0" err="1">
                  <a:latin typeface="等线" panose="02010600030101010101" pitchFamily="2" charset="-122"/>
                  <a:ea typeface="仿宋" panose="02010609060101010101" pitchFamily="49" charset="-122"/>
                  <a:cs typeface="Times New Roman" panose="02020603050405020304" pitchFamily="18" charset="0"/>
                </a:rPr>
                <a:t>9.2N</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p:grpSp>
      <p:sp>
        <p:nvSpPr>
          <p:cNvPr id="8" name="矩形 7"/>
          <p:cNvSpPr/>
          <p:nvPr/>
        </p:nvSpPr>
        <p:spPr>
          <a:xfrm>
            <a:off x="5637287" y="725497"/>
            <a:ext cx="1723549" cy="514564"/>
          </a:xfrm>
          <a:prstGeom prst="rect">
            <a:avLst/>
          </a:prstGeom>
        </p:spPr>
        <p:txBody>
          <a:bodyPr wrap="none">
            <a:spAutoFit/>
          </a:bodyPr>
          <a:lstStyle/>
          <a:p>
            <a:pPr lvl="0" algn="just">
              <a:lnSpc>
                <a:spcPct val="125000"/>
              </a:lnSpc>
              <a:spcAft>
                <a:spcPts val="0"/>
              </a:spcAft>
            </a:pPr>
            <a:r>
              <a:rPr lang="zh-CN" altLang="zh-CN" sz="2400" b="1" kern="100" dirty="0">
                <a:latin typeface="等线" panose="02010600030101010101" pitchFamily="2" charset="-122"/>
                <a:ea typeface="仿宋" panose="02010609060101010101" pitchFamily="49" charset="-122"/>
                <a:cs typeface="Times New Roman" panose="02020603050405020304" pitchFamily="18" charset="0"/>
              </a:rPr>
              <a:t>径向液动力</a:t>
            </a:r>
            <a:endParaRPr lang="zh-CN" altLang="zh-CN" sz="24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9" name="矩形 8"/>
          <p:cNvSpPr/>
          <p:nvPr/>
        </p:nvSpPr>
        <p:spPr>
          <a:xfrm>
            <a:off x="596727" y="1553732"/>
            <a:ext cx="6429375" cy="1631216"/>
          </a:xfrm>
          <a:prstGeom prst="rect">
            <a:avLst/>
          </a:prstGeom>
        </p:spPr>
        <p:txBody>
          <a:bodyPr>
            <a:spAutoFit/>
          </a:bodyPr>
          <a:lstStyle/>
          <a:p>
            <a:pPr indent="304800">
              <a:lnSpc>
                <a:spcPct val="125000"/>
              </a:lnSpc>
              <a:spcAft>
                <a:spcPts val="0"/>
              </a:spcAft>
            </a:pPr>
            <a:r>
              <a:rPr lang="zh-CN" altLang="zh-CN" sz="2000" kern="100" dirty="0">
                <a:latin typeface="等线" panose="02010600030101010101" pitchFamily="2" charset="-122"/>
                <a:ea typeface="仿宋" panose="02010609060101010101" pitchFamily="49" charset="-122"/>
                <a:cs typeface="Times New Roman" panose="02020603050405020304" pitchFamily="18" charset="0"/>
              </a:rPr>
              <a:t>液体进出滑阀经过阀芯时，不仅仅水平方向速度有所改变，竖直方向的速度也会改变，所以阀芯除了受到轴向的稳态液动力，径向也会受到一个较大的液动力。</a:t>
            </a:r>
            <a:r>
              <a:rPr lang="zh-CN" altLang="en-US" sz="2000" kern="100" dirty="0">
                <a:latin typeface="等线" panose="02010600030101010101" pitchFamily="2" charset="-122"/>
                <a:ea typeface="仿宋" panose="02010609060101010101" pitchFamily="49" charset="-122"/>
                <a:cs typeface="Times New Roman" panose="02020603050405020304" pitchFamily="18" charset="0"/>
              </a:rPr>
              <a:t>阀芯受到的径向液动力主要由轴颈承担。</a:t>
            </a:r>
            <a:endParaRPr lang="zh-CN" altLang="zh-CN" sz="2000" kern="100" dirty="0">
              <a:latin typeface="等线" panose="02010600030101010101" pitchFamily="2" charset="-122"/>
              <a:ea typeface="等线" panose="02010600030101010101" pitchFamily="2" charset="-122"/>
              <a:cs typeface="Times New Roman" panose="02020603050405020304" pitchFamily="18" charset="0"/>
            </a:endParaRPr>
          </a:p>
        </p:txBody>
      </p:sp>
      <p:sp>
        <p:nvSpPr>
          <p:cNvPr id="10" name="Freeform 6"/>
          <p:cNvSpPr>
            <a:spLocks/>
          </p:cNvSpPr>
          <p:nvPr/>
        </p:nvSpPr>
        <p:spPr bwMode="auto">
          <a:xfrm>
            <a:off x="-10808" y="5773488"/>
            <a:ext cx="12880367" cy="1459162"/>
          </a:xfrm>
          <a:custGeom>
            <a:avLst/>
            <a:gdLst>
              <a:gd name="T0" fmla="*/ 0 w 5734"/>
              <a:gd name="T1" fmla="*/ 0 h 931"/>
              <a:gd name="T2" fmla="*/ 167 w 5734"/>
              <a:gd name="T3" fmla="*/ 73 h 931"/>
              <a:gd name="T4" fmla="*/ 340 w 5734"/>
              <a:gd name="T5" fmla="*/ 143 h 931"/>
              <a:gd name="T6" fmla="*/ 522 w 5734"/>
              <a:gd name="T7" fmla="*/ 206 h 931"/>
              <a:gd name="T8" fmla="*/ 711 w 5734"/>
              <a:gd name="T9" fmla="*/ 266 h 931"/>
              <a:gd name="T10" fmla="*/ 907 w 5734"/>
              <a:gd name="T11" fmla="*/ 320 h 931"/>
              <a:gd name="T12" fmla="*/ 1109 w 5734"/>
              <a:gd name="T13" fmla="*/ 369 h 931"/>
              <a:gd name="T14" fmla="*/ 1315 w 5734"/>
              <a:gd name="T15" fmla="*/ 415 h 931"/>
              <a:gd name="T16" fmla="*/ 1529 w 5734"/>
              <a:gd name="T17" fmla="*/ 455 h 931"/>
              <a:gd name="T18" fmla="*/ 1746 w 5734"/>
              <a:gd name="T19" fmla="*/ 490 h 931"/>
              <a:gd name="T20" fmla="*/ 1966 w 5734"/>
              <a:gd name="T21" fmla="*/ 520 h 931"/>
              <a:gd name="T22" fmla="*/ 2189 w 5734"/>
              <a:gd name="T23" fmla="*/ 544 h 931"/>
              <a:gd name="T24" fmla="*/ 2416 w 5734"/>
              <a:gd name="T25" fmla="*/ 563 h 931"/>
              <a:gd name="T26" fmla="*/ 2644 w 5734"/>
              <a:gd name="T27" fmla="*/ 579 h 931"/>
              <a:gd name="T28" fmla="*/ 2873 w 5734"/>
              <a:gd name="T29" fmla="*/ 588 h 931"/>
              <a:gd name="T30" fmla="*/ 3104 w 5734"/>
              <a:gd name="T31" fmla="*/ 593 h 931"/>
              <a:gd name="T32" fmla="*/ 3336 w 5734"/>
              <a:gd name="T33" fmla="*/ 591 h 931"/>
              <a:gd name="T34" fmla="*/ 3567 w 5734"/>
              <a:gd name="T35" fmla="*/ 586 h 931"/>
              <a:gd name="T36" fmla="*/ 3798 w 5734"/>
              <a:gd name="T37" fmla="*/ 576 h 931"/>
              <a:gd name="T38" fmla="*/ 4025 w 5734"/>
              <a:gd name="T39" fmla="*/ 560 h 931"/>
              <a:gd name="T40" fmla="*/ 4253 w 5734"/>
              <a:gd name="T41" fmla="*/ 539 h 931"/>
              <a:gd name="T42" fmla="*/ 4477 w 5734"/>
              <a:gd name="T43" fmla="*/ 511 h 931"/>
              <a:gd name="T44" fmla="*/ 4698 w 5734"/>
              <a:gd name="T45" fmla="*/ 479 h 931"/>
              <a:gd name="T46" fmla="*/ 4915 w 5734"/>
              <a:gd name="T47" fmla="*/ 443 h 931"/>
              <a:gd name="T48" fmla="*/ 5127 w 5734"/>
              <a:gd name="T49" fmla="*/ 401 h 931"/>
              <a:gd name="T50" fmla="*/ 5335 w 5734"/>
              <a:gd name="T51" fmla="*/ 352 h 931"/>
              <a:gd name="T52" fmla="*/ 5538 w 5734"/>
              <a:gd name="T53" fmla="*/ 299 h 931"/>
              <a:gd name="T54" fmla="*/ 5734 w 5734"/>
              <a:gd name="T55" fmla="*/ 240 h 931"/>
              <a:gd name="T56" fmla="*/ 5734 w 5734"/>
              <a:gd name="T57" fmla="*/ 931 h 931"/>
              <a:gd name="T58" fmla="*/ 0 w 5734"/>
              <a:gd name="T59" fmla="*/ 931 h 931"/>
              <a:gd name="T60" fmla="*/ 0 w 5734"/>
              <a:gd name="T61" fmla="*/ 0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734" h="931">
                <a:moveTo>
                  <a:pt x="0" y="0"/>
                </a:moveTo>
                <a:lnTo>
                  <a:pt x="167" y="73"/>
                </a:lnTo>
                <a:lnTo>
                  <a:pt x="340" y="143"/>
                </a:lnTo>
                <a:lnTo>
                  <a:pt x="522" y="206"/>
                </a:lnTo>
                <a:lnTo>
                  <a:pt x="711" y="266"/>
                </a:lnTo>
                <a:lnTo>
                  <a:pt x="907" y="320"/>
                </a:lnTo>
                <a:lnTo>
                  <a:pt x="1109" y="369"/>
                </a:lnTo>
                <a:lnTo>
                  <a:pt x="1315" y="415"/>
                </a:lnTo>
                <a:lnTo>
                  <a:pt x="1529" y="455"/>
                </a:lnTo>
                <a:lnTo>
                  <a:pt x="1746" y="490"/>
                </a:lnTo>
                <a:lnTo>
                  <a:pt x="1966" y="520"/>
                </a:lnTo>
                <a:lnTo>
                  <a:pt x="2189" y="544"/>
                </a:lnTo>
                <a:lnTo>
                  <a:pt x="2416" y="563"/>
                </a:lnTo>
                <a:lnTo>
                  <a:pt x="2644" y="579"/>
                </a:lnTo>
                <a:lnTo>
                  <a:pt x="2873" y="588"/>
                </a:lnTo>
                <a:lnTo>
                  <a:pt x="3104" y="593"/>
                </a:lnTo>
                <a:lnTo>
                  <a:pt x="3336" y="591"/>
                </a:lnTo>
                <a:lnTo>
                  <a:pt x="3567" y="586"/>
                </a:lnTo>
                <a:lnTo>
                  <a:pt x="3798" y="576"/>
                </a:lnTo>
                <a:lnTo>
                  <a:pt x="4025" y="560"/>
                </a:lnTo>
                <a:lnTo>
                  <a:pt x="4253" y="539"/>
                </a:lnTo>
                <a:lnTo>
                  <a:pt x="4477" y="511"/>
                </a:lnTo>
                <a:lnTo>
                  <a:pt x="4698" y="479"/>
                </a:lnTo>
                <a:lnTo>
                  <a:pt x="4915" y="443"/>
                </a:lnTo>
                <a:lnTo>
                  <a:pt x="5127" y="401"/>
                </a:lnTo>
                <a:lnTo>
                  <a:pt x="5335" y="352"/>
                </a:lnTo>
                <a:lnTo>
                  <a:pt x="5538" y="299"/>
                </a:lnTo>
                <a:lnTo>
                  <a:pt x="5734" y="240"/>
                </a:lnTo>
                <a:lnTo>
                  <a:pt x="5734" y="931"/>
                </a:lnTo>
                <a:lnTo>
                  <a:pt x="0" y="931"/>
                </a:lnTo>
                <a:lnTo>
                  <a:pt x="0" y="0"/>
                </a:lnTo>
                <a:close/>
              </a:path>
            </a:pathLst>
          </a:custGeom>
          <a:solidFill>
            <a:schemeClr val="accent2"/>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1" name="Freeform 7"/>
          <p:cNvSpPr>
            <a:spLocks/>
          </p:cNvSpPr>
          <p:nvPr/>
        </p:nvSpPr>
        <p:spPr bwMode="auto">
          <a:xfrm>
            <a:off x="-10808" y="6105756"/>
            <a:ext cx="12880367" cy="1126893"/>
          </a:xfrm>
          <a:custGeom>
            <a:avLst/>
            <a:gdLst>
              <a:gd name="T0" fmla="*/ 5734 w 5734"/>
              <a:gd name="T1" fmla="*/ 0 h 719"/>
              <a:gd name="T2" fmla="*/ 5734 w 5734"/>
              <a:gd name="T3" fmla="*/ 719 h 719"/>
              <a:gd name="T4" fmla="*/ 0 w 5734"/>
              <a:gd name="T5" fmla="*/ 719 h 719"/>
              <a:gd name="T6" fmla="*/ 0 w 5734"/>
              <a:gd name="T7" fmla="*/ 71 h 719"/>
              <a:gd name="T8" fmla="*/ 230 w 5734"/>
              <a:gd name="T9" fmla="*/ 131 h 719"/>
              <a:gd name="T10" fmla="*/ 459 w 5734"/>
              <a:gd name="T11" fmla="*/ 185 h 719"/>
              <a:gd name="T12" fmla="*/ 690 w 5734"/>
              <a:gd name="T13" fmla="*/ 236 h 719"/>
              <a:gd name="T14" fmla="*/ 921 w 5734"/>
              <a:gd name="T15" fmla="*/ 281 h 719"/>
              <a:gd name="T16" fmla="*/ 1154 w 5734"/>
              <a:gd name="T17" fmla="*/ 323 h 719"/>
              <a:gd name="T18" fmla="*/ 1389 w 5734"/>
              <a:gd name="T19" fmla="*/ 358 h 719"/>
              <a:gd name="T20" fmla="*/ 1627 w 5734"/>
              <a:gd name="T21" fmla="*/ 390 h 719"/>
              <a:gd name="T22" fmla="*/ 1865 w 5734"/>
              <a:gd name="T23" fmla="*/ 416 h 719"/>
              <a:gd name="T24" fmla="*/ 2105 w 5734"/>
              <a:gd name="T25" fmla="*/ 435 h 719"/>
              <a:gd name="T26" fmla="*/ 2348 w 5734"/>
              <a:gd name="T27" fmla="*/ 449 h 719"/>
              <a:gd name="T28" fmla="*/ 2593 w 5734"/>
              <a:gd name="T29" fmla="*/ 456 h 719"/>
              <a:gd name="T30" fmla="*/ 2842 w 5734"/>
              <a:gd name="T31" fmla="*/ 456 h 719"/>
              <a:gd name="T32" fmla="*/ 3094 w 5734"/>
              <a:gd name="T33" fmla="*/ 451 h 719"/>
              <a:gd name="T34" fmla="*/ 3348 w 5734"/>
              <a:gd name="T35" fmla="*/ 439 h 719"/>
              <a:gd name="T36" fmla="*/ 3605 w 5734"/>
              <a:gd name="T37" fmla="*/ 420 h 719"/>
              <a:gd name="T38" fmla="*/ 3868 w 5734"/>
              <a:gd name="T39" fmla="*/ 393 h 719"/>
              <a:gd name="T40" fmla="*/ 4132 w 5734"/>
              <a:gd name="T41" fmla="*/ 358 h 719"/>
              <a:gd name="T42" fmla="*/ 4402 w 5734"/>
              <a:gd name="T43" fmla="*/ 316 h 719"/>
              <a:gd name="T44" fmla="*/ 4675 w 5734"/>
              <a:gd name="T45" fmla="*/ 266 h 719"/>
              <a:gd name="T46" fmla="*/ 4953 w 5734"/>
              <a:gd name="T47" fmla="*/ 208 h 719"/>
              <a:gd name="T48" fmla="*/ 5235 w 5734"/>
              <a:gd name="T49" fmla="*/ 141 h 719"/>
              <a:gd name="T50" fmla="*/ 5349 w 5734"/>
              <a:gd name="T51" fmla="*/ 113 h 719"/>
              <a:gd name="T52" fmla="*/ 5456 w 5734"/>
              <a:gd name="T53" fmla="*/ 85 h 719"/>
              <a:gd name="T54" fmla="*/ 5556 w 5734"/>
              <a:gd name="T55" fmla="*/ 57 h 719"/>
              <a:gd name="T56" fmla="*/ 5648 w 5734"/>
              <a:gd name="T57" fmla="*/ 29 h 719"/>
              <a:gd name="T58" fmla="*/ 5734 w 5734"/>
              <a:gd name="T59" fmla="*/ 0 h 7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734" h="719">
                <a:moveTo>
                  <a:pt x="5734" y="0"/>
                </a:moveTo>
                <a:lnTo>
                  <a:pt x="5734" y="719"/>
                </a:lnTo>
                <a:lnTo>
                  <a:pt x="0" y="719"/>
                </a:lnTo>
                <a:lnTo>
                  <a:pt x="0" y="71"/>
                </a:lnTo>
                <a:lnTo>
                  <a:pt x="230" y="131"/>
                </a:lnTo>
                <a:lnTo>
                  <a:pt x="459" y="185"/>
                </a:lnTo>
                <a:lnTo>
                  <a:pt x="690" y="236"/>
                </a:lnTo>
                <a:lnTo>
                  <a:pt x="921" y="281"/>
                </a:lnTo>
                <a:lnTo>
                  <a:pt x="1154" y="323"/>
                </a:lnTo>
                <a:lnTo>
                  <a:pt x="1389" y="358"/>
                </a:lnTo>
                <a:lnTo>
                  <a:pt x="1627" y="390"/>
                </a:lnTo>
                <a:lnTo>
                  <a:pt x="1865" y="416"/>
                </a:lnTo>
                <a:lnTo>
                  <a:pt x="2105" y="435"/>
                </a:lnTo>
                <a:lnTo>
                  <a:pt x="2348" y="449"/>
                </a:lnTo>
                <a:lnTo>
                  <a:pt x="2593" y="456"/>
                </a:lnTo>
                <a:lnTo>
                  <a:pt x="2842" y="456"/>
                </a:lnTo>
                <a:lnTo>
                  <a:pt x="3094" y="451"/>
                </a:lnTo>
                <a:lnTo>
                  <a:pt x="3348" y="439"/>
                </a:lnTo>
                <a:lnTo>
                  <a:pt x="3605" y="420"/>
                </a:lnTo>
                <a:lnTo>
                  <a:pt x="3868" y="393"/>
                </a:lnTo>
                <a:lnTo>
                  <a:pt x="4132" y="358"/>
                </a:lnTo>
                <a:lnTo>
                  <a:pt x="4402" y="316"/>
                </a:lnTo>
                <a:lnTo>
                  <a:pt x="4675" y="266"/>
                </a:lnTo>
                <a:lnTo>
                  <a:pt x="4953" y="208"/>
                </a:lnTo>
                <a:lnTo>
                  <a:pt x="5235" y="141"/>
                </a:lnTo>
                <a:lnTo>
                  <a:pt x="5349" y="113"/>
                </a:lnTo>
                <a:lnTo>
                  <a:pt x="5456" y="85"/>
                </a:lnTo>
                <a:lnTo>
                  <a:pt x="5556" y="57"/>
                </a:lnTo>
                <a:lnTo>
                  <a:pt x="5648" y="29"/>
                </a:lnTo>
                <a:lnTo>
                  <a:pt x="5734" y="0"/>
                </a:lnTo>
                <a:close/>
              </a:path>
            </a:pathLst>
          </a:custGeom>
          <a:solidFill>
            <a:schemeClr val="accent1"/>
          </a:solidFill>
          <a:ln w="0">
            <a:noFill/>
            <a:prstDash val="solid"/>
            <a:round/>
            <a:headEnd/>
            <a:tailEnd/>
          </a:ln>
        </p:spPr>
        <p:txBody>
          <a:bodyPr vert="horz" wrap="square" lIns="128580" tIns="64290" rIns="128580" bIns="64290" numCol="1" anchor="t" anchorCtr="0" compatLnSpc="1">
            <a:prstTxWarp prst="textNoShape">
              <a:avLst/>
            </a:prstTxWarp>
          </a:body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3431" y="1919590"/>
            <a:ext cx="5832648" cy="3337483"/>
          </a:xfrm>
          <a:prstGeom prst="rect">
            <a:avLst/>
          </a:prstGeom>
        </p:spPr>
      </p:pic>
    </p:spTree>
    <p:extLst>
      <p:ext uri="{BB962C8B-B14F-4D97-AF65-F5344CB8AC3E}">
        <p14:creationId xmlns:p14="http://schemas.microsoft.com/office/powerpoint/2010/main" val="412322878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2711" y="519981"/>
            <a:ext cx="6429375" cy="1477328"/>
          </a:xfrm>
          <a:prstGeom prst="rect">
            <a:avLst/>
          </a:prstGeom>
        </p:spPr>
        <p:txBody>
          <a:bodyPr>
            <a:spAutoFit/>
          </a:bodyPr>
          <a:lstStyle/>
          <a:p>
            <a:pPr marL="342900" lvl="0" indent="-342900" algn="just">
              <a:lnSpc>
                <a:spcPct val="125000"/>
              </a:lnSpc>
              <a:spcAft>
                <a:spcPts val="0"/>
              </a:spcAft>
              <a:buFont typeface="Wingdings" panose="05000000000000000000" pitchFamily="2" charset="2"/>
              <a:buChar char=""/>
            </a:pPr>
            <a:r>
              <a:rPr lang="zh-CN" altLang="zh-CN" kern="100" dirty="0">
                <a:latin typeface="等线" panose="02010600030101010101" pitchFamily="2" charset="-122"/>
                <a:ea typeface="仿宋" panose="02010609060101010101" pitchFamily="49" charset="-122"/>
                <a:cs typeface="Times New Roman" panose="02020603050405020304" pitchFamily="18" charset="0"/>
              </a:rPr>
              <a:t>当流量一定时，随着阀口开度的减小，阀芯所受压力会迅速增大。同时由于液体刚进入阀体与阀芯接触处会产生一个局部高压区，其压力会超出滑阀的进口压力，这点在滑阀设计强度校核时应额外注意。</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 name="矩形 2"/>
          <p:cNvSpPr/>
          <p:nvPr/>
        </p:nvSpPr>
        <p:spPr>
          <a:xfrm>
            <a:off x="452710" y="4192389"/>
            <a:ext cx="6429375" cy="1131079"/>
          </a:xfrm>
          <a:prstGeom prst="rect">
            <a:avLst/>
          </a:prstGeom>
        </p:spPr>
        <p:txBody>
          <a:bodyPr>
            <a:spAutoFit/>
          </a:bodyPr>
          <a:lstStyle/>
          <a:p>
            <a:pPr marL="342900" lvl="0" indent="-342900" algn="just">
              <a:lnSpc>
                <a:spcPct val="125000"/>
              </a:lnSpc>
              <a:spcAft>
                <a:spcPts val="0"/>
              </a:spcAft>
              <a:buFont typeface="Wingdings" panose="05000000000000000000" pitchFamily="2" charset="2"/>
              <a:buChar char=""/>
            </a:pPr>
            <a:r>
              <a:rPr lang="zh-CN" altLang="zh-CN" kern="100" dirty="0">
                <a:latin typeface="等线" panose="02010600030101010101" pitchFamily="2" charset="-122"/>
                <a:ea typeface="仿宋" panose="02010609060101010101" pitchFamily="49" charset="-122"/>
                <a:cs typeface="Times New Roman" panose="02020603050405020304" pitchFamily="18" charset="0"/>
              </a:rPr>
              <a:t>在滑阀的进出口处，由于流道尺寸的突然变化，会造成较大的压力损失，流量较大时还可能会产生漩涡，应当避免这种状况的出现。</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8" name="sequence-1.mpeg">
            <a:hlinkClick r:id="" action="ppaction://media"/>
          </p:cNvPr>
          <p:cNvPicPr>
            <a:picLocks noChangeAspect="1"/>
          </p:cNvPicPr>
          <p:nvPr>
            <a:videoFile r:link="rId1"/>
            <p:extLst/>
          </p:nvPr>
        </p:nvPicPr>
        <p:blipFill>
          <a:blip r:embed="rId4"/>
          <a:stretch>
            <a:fillRect/>
          </a:stretch>
        </p:blipFill>
        <p:spPr>
          <a:xfrm>
            <a:off x="7286631" y="3730600"/>
            <a:ext cx="5072098" cy="3043259"/>
          </a:xfrm>
          <a:prstGeom prst="rect">
            <a:avLst/>
          </a:prstGeom>
        </p:spPr>
      </p:pic>
      <p:pic>
        <p:nvPicPr>
          <p:cNvPr id="9" name="sequence-2.mpeg">
            <a:hlinkClick r:id="" action="ppaction://media"/>
          </p:cNvPr>
          <p:cNvPicPr>
            <a:picLocks noChangeAspect="1"/>
          </p:cNvPicPr>
          <p:nvPr>
            <a:videoFile r:link="rId2"/>
            <p:extLst/>
          </p:nvPr>
        </p:nvPicPr>
        <p:blipFill>
          <a:blip r:embed="rId5"/>
          <a:stretch>
            <a:fillRect/>
          </a:stretch>
        </p:blipFill>
        <p:spPr>
          <a:xfrm>
            <a:off x="7215193" y="330177"/>
            <a:ext cx="5145255" cy="2684481"/>
          </a:xfrm>
          <a:prstGeom prst="rect">
            <a:avLst/>
          </a:prstGeom>
        </p:spPr>
      </p:pic>
    </p:spTree>
    <p:extLst>
      <p:ext uri="{BB962C8B-B14F-4D97-AF65-F5344CB8AC3E}">
        <p14:creationId xmlns:p14="http://schemas.microsoft.com/office/powerpoint/2010/main" val="1822610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34" fill="hold"/>
                                        <p:tgtEl>
                                          <p:spTgt spid="8"/>
                                        </p:tgtEl>
                                      </p:cBhvr>
                                    </p:cmd>
                                  </p:childTnLst>
                                </p:cTn>
                              </p:par>
                            </p:childTnLst>
                          </p:cTn>
                        </p:par>
                        <p:par>
                          <p:cTn id="7" fill="hold">
                            <p:stCondLst>
                              <p:cond delay="1834"/>
                            </p:stCondLst>
                            <p:childTnLst>
                              <p:par>
                                <p:cTn id="8" presetID="1" presetClass="mediacall" presetSubtype="0" fill="hold" nodeType="afterEffect">
                                  <p:stCondLst>
                                    <p:cond delay="0"/>
                                  </p:stCondLst>
                                  <p:childTnLst>
                                    <p:cmd type="call" cmd="playFrom(0.0)">
                                      <p:cBhvr>
                                        <p:cTn id="9" dur="175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0" repeatCount="indefinite" fill="hold" display="0">
                  <p:stCondLst>
                    <p:cond delay="indefinite"/>
                  </p:stCondLst>
                  <p:endCondLst>
                    <p:cond evt="onNext" delay="0">
                      <p:tgtEl>
                        <p:sldTgt/>
                      </p:tgtEl>
                    </p:cond>
                    <p:cond evt="onPrev" delay="0">
                      <p:tgtEl>
                        <p:sldTgt/>
                      </p:tgtEl>
                    </p:cond>
                  </p:endCondLst>
                </p:cTn>
                <p:tgtEl>
                  <p:spTgt spid="8"/>
                </p:tgtEl>
              </p:cMediaNode>
            </p:video>
            <p:seq concurrent="1" nextAc="seek">
              <p:cTn id="11" restart="whenNotActive" fill="hold" evtFilter="cancelBubble" nodeType="interactiveSeq">
                <p:stCondLst>
                  <p:cond evt="onClick" delay="0">
                    <p:tgtEl>
                      <p:spTgt spid="8"/>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8"/>
                                        </p:tgtEl>
                                      </p:cBhvr>
                                    </p:cmd>
                                  </p:childTnLst>
                                </p:cTn>
                              </p:par>
                            </p:childTnLst>
                          </p:cTn>
                        </p:par>
                      </p:childTnLst>
                    </p:cTn>
                  </p:par>
                </p:childTnLst>
              </p:cTn>
              <p:nextCondLst>
                <p:cond evt="onClick" delay="0">
                  <p:tgtEl>
                    <p:spTgt spid="8"/>
                  </p:tgtEl>
                </p:cond>
              </p:nextCondLst>
            </p:seq>
            <p:video>
              <p:cMediaNode>
                <p:cTn id="16" repeatCount="indefinite" fill="hold" display="0">
                  <p:stCondLst>
                    <p:cond delay="indefinite"/>
                  </p:stCondLst>
                  <p:endCondLst>
                    <p:cond evt="onNext" delay="0">
                      <p:tgtEl>
                        <p:sldTgt/>
                      </p:tgtEl>
                    </p:cond>
                    <p:cond evt="onPrev" delay="0">
                      <p:tgtEl>
                        <p:sldTgt/>
                      </p:tgtEl>
                    </p:cond>
                  </p:endCondLst>
                </p:cTn>
                <p:tgtEl>
                  <p:spTgt spid="9"/>
                </p:tgtEl>
              </p:cMediaNode>
            </p:video>
            <p:seq concurrent="1" nextAc="seek">
              <p:cTn id="17" restart="whenNotActive" fill="hold" evtFilter="cancelBubble" nodeType="interactiveSeq">
                <p:stCondLst>
                  <p:cond evt="onClick" delay="0">
                    <p:tgtEl>
                      <p:spTgt spid="9"/>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858750" cy="7232650"/>
          </a:xfrm>
          <a:prstGeom prst="rect">
            <a:avLst/>
          </a:prstGeom>
          <a:blipFill dpi="0" rotWithShape="1">
            <a:blip r:embed="rId2"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146" name="Freeform 2"/>
          <p:cNvSpPr>
            <a:spLocks/>
          </p:cNvSpPr>
          <p:nvPr/>
        </p:nvSpPr>
        <p:spPr bwMode="auto">
          <a:xfrm>
            <a:off x="1" y="1030066"/>
            <a:ext cx="6201668" cy="6201668"/>
          </a:xfrm>
          <a:custGeom>
            <a:avLst/>
            <a:gdLst>
              <a:gd name="T0" fmla="*/ 3519151 w 1386"/>
              <a:gd name="T1" fmla="*/ 4410075 h 1386"/>
              <a:gd name="T2" fmla="*/ 4410075 w 1386"/>
              <a:gd name="T3" fmla="*/ 2497770 h 1386"/>
              <a:gd name="T4" fmla="*/ 1912305 w 1386"/>
              <a:gd name="T5" fmla="*/ 0 h 1386"/>
              <a:gd name="T6" fmla="*/ 0 w 1386"/>
              <a:gd name="T7" fmla="*/ 890924 h 1386"/>
              <a:gd name="T8" fmla="*/ 0 w 1386"/>
              <a:gd name="T9" fmla="*/ 4104615 h 1386"/>
              <a:gd name="T10" fmla="*/ 0 w 1386"/>
              <a:gd name="T11" fmla="*/ 4410075 h 1386"/>
              <a:gd name="T12" fmla="*/ 305460 w 1386"/>
              <a:gd name="T13" fmla="*/ 4410075 h 1386"/>
              <a:gd name="T14" fmla="*/ 3519151 w 1386"/>
              <a:gd name="T15" fmla="*/ 4410075 h 138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86" h="1386">
                <a:moveTo>
                  <a:pt x="1106" y="1386"/>
                </a:moveTo>
                <a:cubicBezTo>
                  <a:pt x="1277" y="1242"/>
                  <a:pt x="1386" y="1026"/>
                  <a:pt x="1386" y="785"/>
                </a:cubicBezTo>
                <a:cubicBezTo>
                  <a:pt x="1386" y="351"/>
                  <a:pt x="1034" y="0"/>
                  <a:pt x="601" y="0"/>
                </a:cubicBezTo>
                <a:cubicBezTo>
                  <a:pt x="360" y="0"/>
                  <a:pt x="144" y="109"/>
                  <a:pt x="0" y="280"/>
                </a:cubicBezTo>
                <a:cubicBezTo>
                  <a:pt x="0" y="1290"/>
                  <a:pt x="0" y="1290"/>
                  <a:pt x="0" y="1290"/>
                </a:cubicBezTo>
                <a:cubicBezTo>
                  <a:pt x="0" y="1386"/>
                  <a:pt x="0" y="1386"/>
                  <a:pt x="0" y="1386"/>
                </a:cubicBezTo>
                <a:cubicBezTo>
                  <a:pt x="96" y="1386"/>
                  <a:pt x="96" y="1386"/>
                  <a:pt x="96" y="1386"/>
                </a:cubicBezTo>
                <a:lnTo>
                  <a:pt x="1106" y="1386"/>
                </a:lnTo>
                <a:close/>
              </a:path>
            </a:pathLst>
          </a:custGeom>
          <a:solidFill>
            <a:schemeClr val="accent2">
              <a:alpha val="70195"/>
            </a:schemeClr>
          </a:solidFill>
          <a:ln>
            <a:noFill/>
          </a:ln>
          <a:extLst/>
        </p:spPr>
        <p:txBody>
          <a:bodyPr/>
          <a:lstStyle/>
          <a:p>
            <a:endParaRPr lang="zh-CN" altLang="en-US" sz="2669">
              <a:latin typeface="Arial" panose="020B0604020202020204" pitchFamily="34" charset="0"/>
              <a:ea typeface="微软雅黑" panose="020B0503020204020204" pitchFamily="34" charset="-122"/>
              <a:sym typeface="Arial" panose="020B0604020202020204" pitchFamily="34" charset="0"/>
            </a:endParaRPr>
          </a:p>
        </p:txBody>
      </p:sp>
      <p:sp>
        <p:nvSpPr>
          <p:cNvPr id="6147" name="Freeform 3"/>
          <p:cNvSpPr>
            <a:spLocks/>
          </p:cNvSpPr>
          <p:nvPr/>
        </p:nvSpPr>
        <p:spPr bwMode="auto">
          <a:xfrm>
            <a:off x="0" y="1853828"/>
            <a:ext cx="5377905" cy="5377905"/>
          </a:xfrm>
          <a:custGeom>
            <a:avLst/>
            <a:gdLst>
              <a:gd name="T0" fmla="*/ 1912144 w 1202"/>
              <a:gd name="T1" fmla="*/ 0 h 1202"/>
              <a:gd name="T2" fmla="*/ 0 w 1202"/>
              <a:gd name="T3" fmla="*/ 1912144 h 1202"/>
              <a:gd name="T4" fmla="*/ 0 w 1202"/>
              <a:gd name="T5" fmla="*/ 3824288 h 1202"/>
              <a:gd name="T6" fmla="*/ 1912144 w 1202"/>
              <a:gd name="T7" fmla="*/ 3824288 h 1202"/>
              <a:gd name="T8" fmla="*/ 3824288 w 1202"/>
              <a:gd name="T9" fmla="*/ 1912144 h 1202"/>
              <a:gd name="T10" fmla="*/ 1912144 w 1202"/>
              <a:gd name="T11" fmla="*/ 0 h 120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02" h="1202">
                <a:moveTo>
                  <a:pt x="601" y="0"/>
                </a:moveTo>
                <a:cubicBezTo>
                  <a:pt x="269" y="0"/>
                  <a:pt x="0" y="269"/>
                  <a:pt x="0" y="601"/>
                </a:cubicBezTo>
                <a:cubicBezTo>
                  <a:pt x="0" y="1202"/>
                  <a:pt x="0" y="1202"/>
                  <a:pt x="0" y="1202"/>
                </a:cubicBezTo>
                <a:cubicBezTo>
                  <a:pt x="601" y="1202"/>
                  <a:pt x="601" y="1202"/>
                  <a:pt x="601" y="1202"/>
                </a:cubicBezTo>
                <a:cubicBezTo>
                  <a:pt x="933" y="1202"/>
                  <a:pt x="1202" y="933"/>
                  <a:pt x="1202" y="601"/>
                </a:cubicBezTo>
                <a:cubicBezTo>
                  <a:pt x="1202" y="269"/>
                  <a:pt x="933" y="0"/>
                  <a:pt x="601" y="0"/>
                </a:cubicBezTo>
                <a:close/>
              </a:path>
            </a:pathLst>
          </a:custGeom>
          <a:solidFill>
            <a:schemeClr val="accent1">
              <a:lumMod val="50000"/>
              <a:alpha val="70195"/>
            </a:schemeClr>
          </a:solidFill>
          <a:ln>
            <a:noFill/>
          </a:ln>
          <a:extLst/>
        </p:spPr>
        <p:txBody>
          <a:bodyPr/>
          <a:lstStyle/>
          <a:p>
            <a:endParaRPr lang="zh-CN" altLang="en-US" sz="2669">
              <a:latin typeface="Arial" panose="020B0604020202020204" pitchFamily="34" charset="0"/>
              <a:ea typeface="微软雅黑" panose="020B0503020204020204" pitchFamily="34" charset="-122"/>
              <a:sym typeface="Arial" panose="020B0604020202020204" pitchFamily="34" charset="0"/>
            </a:endParaRPr>
          </a:p>
        </p:txBody>
      </p:sp>
      <p:grpSp>
        <p:nvGrpSpPr>
          <p:cNvPr id="3" name="Group 4"/>
          <p:cNvGrpSpPr>
            <a:grpSpLocks/>
          </p:cNvGrpSpPr>
          <p:nvPr/>
        </p:nvGrpSpPr>
        <p:grpSpPr bwMode="auto">
          <a:xfrm>
            <a:off x="4163468" y="2242271"/>
            <a:ext cx="817066" cy="817066"/>
            <a:chOff x="0" y="0"/>
            <a:chExt cx="366" cy="366"/>
          </a:xfrm>
        </p:grpSpPr>
        <p:sp>
          <p:nvSpPr>
            <p:cNvPr id="6152" name="Oval 5"/>
            <p:cNvSpPr>
              <a:spLocks noChangeArrowheads="1"/>
            </p:cNvSpPr>
            <p:nvPr/>
          </p:nvSpPr>
          <p:spPr bwMode="auto">
            <a:xfrm>
              <a:off x="0" y="0"/>
              <a:ext cx="366" cy="366"/>
            </a:xfrm>
            <a:prstGeom prst="ellipse">
              <a:avLst/>
            </a:pr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669">
                <a:ea typeface="微软雅黑" panose="020B0503020204020204" pitchFamily="34" charset="-122"/>
                <a:sym typeface="Arial" panose="020B0604020202020204" pitchFamily="34" charset="0"/>
              </a:endParaRPr>
            </a:p>
          </p:txBody>
        </p:sp>
        <p:sp>
          <p:nvSpPr>
            <p:cNvPr id="6153" name="Freeform 6"/>
            <p:cNvSpPr>
              <a:spLocks noEditPoints="1"/>
            </p:cNvSpPr>
            <p:nvPr/>
          </p:nvSpPr>
          <p:spPr bwMode="auto">
            <a:xfrm>
              <a:off x="108" y="100"/>
              <a:ext cx="148" cy="164"/>
            </a:xfrm>
            <a:custGeom>
              <a:avLst/>
              <a:gdLst>
                <a:gd name="T0" fmla="*/ 140 w 71"/>
                <a:gd name="T1" fmla="*/ 21 h 79"/>
                <a:gd name="T2" fmla="*/ 144 w 71"/>
                <a:gd name="T3" fmla="*/ 6 h 79"/>
                <a:gd name="T4" fmla="*/ 148 w 71"/>
                <a:gd name="T5" fmla="*/ 17 h 79"/>
                <a:gd name="T6" fmla="*/ 15 w 71"/>
                <a:gd name="T7" fmla="*/ 6 h 79"/>
                <a:gd name="T8" fmla="*/ 60 w 71"/>
                <a:gd name="T9" fmla="*/ 0 h 79"/>
                <a:gd name="T10" fmla="*/ 90 w 71"/>
                <a:gd name="T11" fmla="*/ 6 h 79"/>
                <a:gd name="T12" fmla="*/ 135 w 71"/>
                <a:gd name="T13" fmla="*/ 21 h 79"/>
                <a:gd name="T14" fmla="*/ 15 w 71"/>
                <a:gd name="T15" fmla="*/ 6 h 79"/>
                <a:gd name="T16" fmla="*/ 0 w 71"/>
                <a:gd name="T17" fmla="*/ 10 h 79"/>
                <a:gd name="T18" fmla="*/ 10 w 71"/>
                <a:gd name="T19" fmla="*/ 6 h 79"/>
                <a:gd name="T20" fmla="*/ 6 w 71"/>
                <a:gd name="T21" fmla="*/ 21 h 79"/>
                <a:gd name="T22" fmla="*/ 133 w 71"/>
                <a:gd name="T23" fmla="*/ 27 h 79"/>
                <a:gd name="T24" fmla="*/ 17 w 71"/>
                <a:gd name="T25" fmla="*/ 118 h 79"/>
                <a:gd name="T26" fmla="*/ 133 w 71"/>
                <a:gd name="T27" fmla="*/ 27 h 79"/>
                <a:gd name="T28" fmla="*/ 108 w 71"/>
                <a:gd name="T29" fmla="*/ 102 h 79"/>
                <a:gd name="T30" fmla="*/ 85 w 71"/>
                <a:gd name="T31" fmla="*/ 95 h 79"/>
                <a:gd name="T32" fmla="*/ 85 w 71"/>
                <a:gd name="T33" fmla="*/ 89 h 79"/>
                <a:gd name="T34" fmla="*/ 123 w 71"/>
                <a:gd name="T35" fmla="*/ 83 h 79"/>
                <a:gd name="T36" fmla="*/ 85 w 71"/>
                <a:gd name="T37" fmla="*/ 89 h 79"/>
                <a:gd name="T38" fmla="*/ 123 w 71"/>
                <a:gd name="T39" fmla="*/ 73 h 79"/>
                <a:gd name="T40" fmla="*/ 85 w 71"/>
                <a:gd name="T41" fmla="*/ 66 h 79"/>
                <a:gd name="T42" fmla="*/ 52 w 71"/>
                <a:gd name="T43" fmla="*/ 108 h 79"/>
                <a:gd name="T44" fmla="*/ 48 w 71"/>
                <a:gd name="T45" fmla="*/ 89 h 79"/>
                <a:gd name="T46" fmla="*/ 29 w 71"/>
                <a:gd name="T47" fmla="*/ 85 h 79"/>
                <a:gd name="T48" fmla="*/ 79 w 71"/>
                <a:gd name="T49" fmla="*/ 83 h 79"/>
                <a:gd name="T50" fmla="*/ 54 w 71"/>
                <a:gd name="T51" fmla="*/ 83 h 79"/>
                <a:gd name="T52" fmla="*/ 27 w 71"/>
                <a:gd name="T53" fmla="*/ 46 h 79"/>
                <a:gd name="T54" fmla="*/ 79 w 71"/>
                <a:gd name="T55" fmla="*/ 35 h 79"/>
                <a:gd name="T56" fmla="*/ 27 w 71"/>
                <a:gd name="T57" fmla="*/ 46 h 79"/>
                <a:gd name="T58" fmla="*/ 10 w 71"/>
                <a:gd name="T59" fmla="*/ 135 h 79"/>
                <a:gd name="T60" fmla="*/ 142 w 71"/>
                <a:gd name="T61" fmla="*/ 125 h 79"/>
                <a:gd name="T62" fmla="*/ 65 w 71"/>
                <a:gd name="T63" fmla="*/ 139 h 79"/>
                <a:gd name="T64" fmla="*/ 33 w 71"/>
                <a:gd name="T65" fmla="*/ 164 h 79"/>
                <a:gd name="T66" fmla="*/ 65 w 71"/>
                <a:gd name="T67" fmla="*/ 139 h 79"/>
                <a:gd name="T68" fmla="*/ 100 w 71"/>
                <a:gd name="T69" fmla="*/ 164 h 79"/>
                <a:gd name="T70" fmla="*/ 100 w 71"/>
                <a:gd name="T71" fmla="*/ 139 h 7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1" h="79">
                  <a:moveTo>
                    <a:pt x="69" y="10"/>
                  </a:moveTo>
                  <a:cubicBezTo>
                    <a:pt x="67" y="10"/>
                    <a:pt x="67" y="10"/>
                    <a:pt x="67" y="10"/>
                  </a:cubicBezTo>
                  <a:cubicBezTo>
                    <a:pt x="67" y="3"/>
                    <a:pt x="67" y="3"/>
                    <a:pt x="67" y="3"/>
                  </a:cubicBezTo>
                  <a:cubicBezTo>
                    <a:pt x="69" y="3"/>
                    <a:pt x="69" y="3"/>
                    <a:pt x="69" y="3"/>
                  </a:cubicBezTo>
                  <a:cubicBezTo>
                    <a:pt x="71" y="5"/>
                    <a:pt x="71" y="5"/>
                    <a:pt x="71" y="5"/>
                  </a:cubicBezTo>
                  <a:cubicBezTo>
                    <a:pt x="71" y="8"/>
                    <a:pt x="71" y="8"/>
                    <a:pt x="71" y="8"/>
                  </a:cubicBezTo>
                  <a:lnTo>
                    <a:pt x="69" y="10"/>
                  </a:lnTo>
                  <a:close/>
                  <a:moveTo>
                    <a:pt x="7" y="3"/>
                  </a:moveTo>
                  <a:cubicBezTo>
                    <a:pt x="29" y="3"/>
                    <a:pt x="29" y="3"/>
                    <a:pt x="29" y="3"/>
                  </a:cubicBezTo>
                  <a:cubicBezTo>
                    <a:pt x="29" y="0"/>
                    <a:pt x="29" y="0"/>
                    <a:pt x="29" y="0"/>
                  </a:cubicBezTo>
                  <a:cubicBezTo>
                    <a:pt x="43" y="0"/>
                    <a:pt x="43" y="0"/>
                    <a:pt x="43" y="0"/>
                  </a:cubicBezTo>
                  <a:cubicBezTo>
                    <a:pt x="43" y="3"/>
                    <a:pt x="43" y="3"/>
                    <a:pt x="43" y="3"/>
                  </a:cubicBezTo>
                  <a:cubicBezTo>
                    <a:pt x="65" y="3"/>
                    <a:pt x="65" y="3"/>
                    <a:pt x="65" y="3"/>
                  </a:cubicBezTo>
                  <a:cubicBezTo>
                    <a:pt x="65" y="10"/>
                    <a:pt x="65" y="10"/>
                    <a:pt x="65" y="10"/>
                  </a:cubicBezTo>
                  <a:cubicBezTo>
                    <a:pt x="7" y="10"/>
                    <a:pt x="7" y="10"/>
                    <a:pt x="7" y="10"/>
                  </a:cubicBezTo>
                  <a:lnTo>
                    <a:pt x="7" y="3"/>
                  </a:lnTo>
                  <a:close/>
                  <a:moveTo>
                    <a:pt x="0" y="8"/>
                  </a:moveTo>
                  <a:cubicBezTo>
                    <a:pt x="0" y="5"/>
                    <a:pt x="0" y="5"/>
                    <a:pt x="0" y="5"/>
                  </a:cubicBezTo>
                  <a:cubicBezTo>
                    <a:pt x="3" y="3"/>
                    <a:pt x="3" y="3"/>
                    <a:pt x="3" y="3"/>
                  </a:cubicBezTo>
                  <a:cubicBezTo>
                    <a:pt x="5" y="3"/>
                    <a:pt x="5" y="3"/>
                    <a:pt x="5" y="3"/>
                  </a:cubicBezTo>
                  <a:cubicBezTo>
                    <a:pt x="5" y="10"/>
                    <a:pt x="5" y="10"/>
                    <a:pt x="5" y="10"/>
                  </a:cubicBezTo>
                  <a:cubicBezTo>
                    <a:pt x="3" y="10"/>
                    <a:pt x="3" y="10"/>
                    <a:pt x="3" y="10"/>
                  </a:cubicBezTo>
                  <a:lnTo>
                    <a:pt x="0" y="8"/>
                  </a:lnTo>
                  <a:close/>
                  <a:moveTo>
                    <a:pt x="64" y="13"/>
                  </a:moveTo>
                  <a:cubicBezTo>
                    <a:pt x="64" y="57"/>
                    <a:pt x="64" y="57"/>
                    <a:pt x="64" y="57"/>
                  </a:cubicBezTo>
                  <a:cubicBezTo>
                    <a:pt x="8" y="57"/>
                    <a:pt x="8" y="57"/>
                    <a:pt x="8" y="57"/>
                  </a:cubicBezTo>
                  <a:cubicBezTo>
                    <a:pt x="8" y="13"/>
                    <a:pt x="8" y="13"/>
                    <a:pt x="8" y="13"/>
                  </a:cubicBezTo>
                  <a:lnTo>
                    <a:pt x="64" y="13"/>
                  </a:lnTo>
                  <a:close/>
                  <a:moveTo>
                    <a:pt x="41" y="49"/>
                  </a:moveTo>
                  <a:cubicBezTo>
                    <a:pt x="52" y="49"/>
                    <a:pt x="52" y="49"/>
                    <a:pt x="52" y="49"/>
                  </a:cubicBezTo>
                  <a:cubicBezTo>
                    <a:pt x="52" y="46"/>
                    <a:pt x="52" y="46"/>
                    <a:pt x="52" y="46"/>
                  </a:cubicBezTo>
                  <a:cubicBezTo>
                    <a:pt x="41" y="46"/>
                    <a:pt x="41" y="46"/>
                    <a:pt x="41" y="46"/>
                  </a:cubicBezTo>
                  <a:lnTo>
                    <a:pt x="41" y="49"/>
                  </a:lnTo>
                  <a:close/>
                  <a:moveTo>
                    <a:pt x="41" y="43"/>
                  </a:moveTo>
                  <a:cubicBezTo>
                    <a:pt x="59" y="43"/>
                    <a:pt x="59" y="43"/>
                    <a:pt x="59" y="43"/>
                  </a:cubicBezTo>
                  <a:cubicBezTo>
                    <a:pt x="59" y="40"/>
                    <a:pt x="59" y="40"/>
                    <a:pt x="59" y="40"/>
                  </a:cubicBezTo>
                  <a:cubicBezTo>
                    <a:pt x="41" y="40"/>
                    <a:pt x="41" y="40"/>
                    <a:pt x="41" y="40"/>
                  </a:cubicBezTo>
                  <a:lnTo>
                    <a:pt x="41" y="43"/>
                  </a:lnTo>
                  <a:close/>
                  <a:moveTo>
                    <a:pt x="41" y="35"/>
                  </a:moveTo>
                  <a:cubicBezTo>
                    <a:pt x="59" y="35"/>
                    <a:pt x="59" y="35"/>
                    <a:pt x="59" y="35"/>
                  </a:cubicBezTo>
                  <a:cubicBezTo>
                    <a:pt x="59" y="32"/>
                    <a:pt x="59" y="32"/>
                    <a:pt x="59" y="32"/>
                  </a:cubicBezTo>
                  <a:cubicBezTo>
                    <a:pt x="41" y="32"/>
                    <a:pt x="41" y="32"/>
                    <a:pt x="41" y="32"/>
                  </a:cubicBezTo>
                  <a:lnTo>
                    <a:pt x="41" y="35"/>
                  </a:lnTo>
                  <a:close/>
                  <a:moveTo>
                    <a:pt x="25" y="52"/>
                  </a:moveTo>
                  <a:cubicBezTo>
                    <a:pt x="30" y="52"/>
                    <a:pt x="35" y="48"/>
                    <a:pt x="36" y="43"/>
                  </a:cubicBezTo>
                  <a:cubicBezTo>
                    <a:pt x="23" y="43"/>
                    <a:pt x="23" y="43"/>
                    <a:pt x="23" y="43"/>
                  </a:cubicBezTo>
                  <a:cubicBezTo>
                    <a:pt x="23" y="30"/>
                    <a:pt x="23" y="30"/>
                    <a:pt x="23" y="30"/>
                  </a:cubicBezTo>
                  <a:cubicBezTo>
                    <a:pt x="17" y="30"/>
                    <a:pt x="14" y="35"/>
                    <a:pt x="14" y="41"/>
                  </a:cubicBezTo>
                  <a:cubicBezTo>
                    <a:pt x="14" y="47"/>
                    <a:pt x="18" y="52"/>
                    <a:pt x="25" y="52"/>
                  </a:cubicBezTo>
                  <a:close/>
                  <a:moveTo>
                    <a:pt x="38" y="40"/>
                  </a:moveTo>
                  <a:cubicBezTo>
                    <a:pt x="38" y="40"/>
                    <a:pt x="38" y="27"/>
                    <a:pt x="26" y="27"/>
                  </a:cubicBezTo>
                  <a:cubicBezTo>
                    <a:pt x="26" y="40"/>
                    <a:pt x="26" y="40"/>
                    <a:pt x="26" y="40"/>
                  </a:cubicBezTo>
                  <a:lnTo>
                    <a:pt x="38" y="40"/>
                  </a:lnTo>
                  <a:close/>
                  <a:moveTo>
                    <a:pt x="13" y="22"/>
                  </a:moveTo>
                  <a:cubicBezTo>
                    <a:pt x="38" y="22"/>
                    <a:pt x="38" y="22"/>
                    <a:pt x="38" y="22"/>
                  </a:cubicBezTo>
                  <a:cubicBezTo>
                    <a:pt x="38" y="17"/>
                    <a:pt x="38" y="17"/>
                    <a:pt x="38" y="17"/>
                  </a:cubicBezTo>
                  <a:cubicBezTo>
                    <a:pt x="13" y="17"/>
                    <a:pt x="13" y="17"/>
                    <a:pt x="13" y="17"/>
                  </a:cubicBezTo>
                  <a:lnTo>
                    <a:pt x="13" y="22"/>
                  </a:lnTo>
                  <a:close/>
                  <a:moveTo>
                    <a:pt x="68" y="65"/>
                  </a:moveTo>
                  <a:cubicBezTo>
                    <a:pt x="5" y="65"/>
                    <a:pt x="5" y="65"/>
                    <a:pt x="5" y="65"/>
                  </a:cubicBezTo>
                  <a:cubicBezTo>
                    <a:pt x="5" y="60"/>
                    <a:pt x="5" y="60"/>
                    <a:pt x="5" y="60"/>
                  </a:cubicBezTo>
                  <a:cubicBezTo>
                    <a:pt x="68" y="60"/>
                    <a:pt x="68" y="60"/>
                    <a:pt x="68" y="60"/>
                  </a:cubicBezTo>
                  <a:lnTo>
                    <a:pt x="68" y="65"/>
                  </a:lnTo>
                  <a:close/>
                  <a:moveTo>
                    <a:pt x="31" y="67"/>
                  </a:moveTo>
                  <a:cubicBezTo>
                    <a:pt x="23" y="79"/>
                    <a:pt x="23" y="79"/>
                    <a:pt x="23" y="79"/>
                  </a:cubicBezTo>
                  <a:cubicBezTo>
                    <a:pt x="16" y="79"/>
                    <a:pt x="16" y="79"/>
                    <a:pt x="16" y="79"/>
                  </a:cubicBezTo>
                  <a:cubicBezTo>
                    <a:pt x="23" y="67"/>
                    <a:pt x="23" y="67"/>
                    <a:pt x="23" y="67"/>
                  </a:cubicBezTo>
                  <a:lnTo>
                    <a:pt x="31" y="67"/>
                  </a:lnTo>
                  <a:close/>
                  <a:moveTo>
                    <a:pt x="55" y="79"/>
                  </a:moveTo>
                  <a:cubicBezTo>
                    <a:pt x="48" y="79"/>
                    <a:pt x="48" y="79"/>
                    <a:pt x="48" y="79"/>
                  </a:cubicBezTo>
                  <a:cubicBezTo>
                    <a:pt x="41" y="67"/>
                    <a:pt x="41" y="67"/>
                    <a:pt x="41" y="67"/>
                  </a:cubicBezTo>
                  <a:cubicBezTo>
                    <a:pt x="48" y="67"/>
                    <a:pt x="48" y="67"/>
                    <a:pt x="48" y="67"/>
                  </a:cubicBezTo>
                  <a:lnTo>
                    <a:pt x="55" y="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669">
                <a:latin typeface="Arial" panose="020B0604020202020204" pitchFamily="34" charset="0"/>
                <a:ea typeface="微软雅黑" panose="020B0503020204020204" pitchFamily="34" charset="-122"/>
                <a:sym typeface="Arial" panose="020B0604020202020204" pitchFamily="34" charset="0"/>
              </a:endParaRPr>
            </a:p>
          </p:txBody>
        </p:sp>
      </p:grpSp>
      <p:sp>
        <p:nvSpPr>
          <p:cNvPr id="6149" name="Rectangle 7"/>
          <p:cNvSpPr>
            <a:spLocks noChangeArrowheads="1"/>
          </p:cNvSpPr>
          <p:nvPr/>
        </p:nvSpPr>
        <p:spPr bwMode="auto">
          <a:xfrm>
            <a:off x="964406" y="4903317"/>
            <a:ext cx="332184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dirty="0" smtClean="0">
                <a:solidFill>
                  <a:schemeClr val="bg1"/>
                </a:solidFill>
                <a:ea typeface="微软雅黑" panose="020B0503020204020204" pitchFamily="34" charset="-122"/>
                <a:sym typeface="Arial" panose="020B0604020202020204" pitchFamily="34" charset="0"/>
              </a:rPr>
              <a:t>建立模型</a:t>
            </a:r>
            <a:endParaRPr lang="zh-CN" altLang="en-US" sz="2000" dirty="0">
              <a:solidFill>
                <a:schemeClr val="bg1"/>
              </a:solidFill>
              <a:ea typeface="微软雅黑" panose="020B0503020204020204" pitchFamily="34" charset="-122"/>
              <a:sym typeface="Arial" panose="020B0604020202020204" pitchFamily="34" charset="0"/>
            </a:endParaRPr>
          </a:p>
        </p:txBody>
      </p:sp>
      <p:sp>
        <p:nvSpPr>
          <p:cNvPr id="6150" name="Text Box 8"/>
          <p:cNvSpPr txBox="1">
            <a:spLocks noChangeArrowheads="1"/>
          </p:cNvSpPr>
          <p:nvPr/>
        </p:nvSpPr>
        <p:spPr bwMode="auto">
          <a:xfrm>
            <a:off x="1991180" y="3508053"/>
            <a:ext cx="1268296" cy="126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7594" dirty="0">
                <a:solidFill>
                  <a:schemeClr val="bg1"/>
                </a:solidFill>
                <a:ea typeface="微软雅黑" panose="020B0503020204020204" pitchFamily="34" charset="-122"/>
                <a:sym typeface="Arial" panose="020B0604020202020204" pitchFamily="34" charset="0"/>
              </a:rPr>
              <a:t>01</a:t>
            </a:r>
          </a:p>
        </p:txBody>
      </p:sp>
      <p:sp>
        <p:nvSpPr>
          <p:cNvPr id="6151" name="Line 9"/>
          <p:cNvSpPr>
            <a:spLocks noChangeShapeType="1"/>
          </p:cNvSpPr>
          <p:nvPr/>
        </p:nvSpPr>
        <p:spPr bwMode="auto">
          <a:xfrm>
            <a:off x="1446609" y="4724723"/>
            <a:ext cx="2357438" cy="0"/>
          </a:xfrm>
          <a:prstGeom prst="line">
            <a:avLst/>
          </a:prstGeom>
          <a:noFill/>
          <a:ln w="63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669">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089487042"/>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259">
            <a:extLst>
              <a:ext uri="{FF2B5EF4-FFF2-40B4-BE49-F238E27FC236}">
                <a16:creationId xmlns:a16="http://schemas.microsoft.com/office/drawing/2014/main" id="{D14A0C0A-A1F9-49E9-922E-FE3B7A8E2E9B}"/>
              </a:ext>
            </a:extLst>
          </p:cNvPr>
          <p:cNvSpPr>
            <a:spLocks noChangeArrowheads="1"/>
          </p:cNvSpPr>
          <p:nvPr/>
        </p:nvSpPr>
        <p:spPr bwMode="auto">
          <a:xfrm>
            <a:off x="3621063" y="2392189"/>
            <a:ext cx="7884851" cy="186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11500" cap="all" dirty="0">
                <a:solidFill>
                  <a:srgbClr val="863C36"/>
                </a:solidFill>
                <a:latin typeface="Cataneo BT" panose="03020802040502060804" pitchFamily="66" charset="0"/>
                <a:ea typeface="方正正准黑简体" panose="02000000000000000000" pitchFamily="2" charset="-122"/>
                <a:cs typeface="Arial" panose="020B0604020202020204" pitchFamily="34" charset="0"/>
              </a:rPr>
              <a:t>thanks</a:t>
            </a:r>
            <a:endParaRPr lang="zh-CN" altLang="en-US" sz="11500" cap="all" dirty="0">
              <a:solidFill>
                <a:srgbClr val="863C36"/>
              </a:solidFill>
              <a:latin typeface="Cataneo BT" panose="03020802040502060804" pitchFamily="66" charset="0"/>
              <a:ea typeface="方正正准黑简体" panose="02000000000000000000" pitchFamily="2" charset="-122"/>
              <a:cs typeface="Arial" panose="020B0604020202020204" pitchFamily="34" charset="0"/>
            </a:endParaRPr>
          </a:p>
        </p:txBody>
      </p:sp>
    </p:spTree>
    <p:extLst>
      <p:ext uri="{BB962C8B-B14F-4D97-AF65-F5344CB8AC3E}">
        <p14:creationId xmlns:p14="http://schemas.microsoft.com/office/powerpoint/2010/main" val="3945100546"/>
      </p:ext>
    </p:extLst>
  </p:cSld>
  <p:clrMapOvr>
    <a:masterClrMapping/>
  </p:clrMapOvr>
  <p:transition spd="slow" advTm="0"/>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p:cNvSpPr/>
          <p:nvPr/>
        </p:nvSpPr>
        <p:spPr>
          <a:xfrm>
            <a:off x="1099637" y="1704243"/>
            <a:ext cx="8185837" cy="1200329"/>
          </a:xfrm>
          <a:prstGeom prst="rect">
            <a:avLst/>
          </a:prstGeom>
        </p:spPr>
        <p:txBody>
          <a:bodyPr wrap="square">
            <a:spAutoFit/>
          </a:bodyPr>
          <a:lstStyle/>
          <a:p>
            <a:pPr marL="342900" indent="-342900">
              <a:lnSpc>
                <a:spcPct val="120000"/>
              </a:lnSpc>
              <a:buFont typeface="Arial" panose="020B0604020202020204" pitchFamily="34" charset="0"/>
              <a:buChar char="•"/>
            </a:pPr>
            <a:r>
              <a:rPr lang="zh-CN" altLang="zh-CN" sz="2000" dirty="0">
                <a:latin typeface="微软雅黑" panose="020B0503020204020204" pitchFamily="34" charset="-122"/>
                <a:ea typeface="微软雅黑" panose="020B0503020204020204" pitchFamily="34" charset="-122"/>
              </a:rPr>
              <a:t>液压阀是液压回路的一种基本组成元件，起着方向控制、压力调节、流量控制等不可或缺的作用。</a:t>
            </a:r>
            <a:endParaRPr lang="en-US" altLang="zh-CN" sz="2000" dirty="0">
              <a:latin typeface="微软雅黑" panose="020B0503020204020204" pitchFamily="34" charset="-122"/>
              <a:ea typeface="微软雅黑" panose="020B0503020204020204" pitchFamily="34" charset="-122"/>
            </a:endParaRPr>
          </a:p>
          <a:p>
            <a:pPr marL="342900" indent="-342900">
              <a:lnSpc>
                <a:spcPct val="120000"/>
              </a:lnSpc>
              <a:buFont typeface="Arial" panose="020B0604020202020204" pitchFamily="34" charset="0"/>
              <a:buChar char="•"/>
            </a:pPr>
            <a:r>
              <a:rPr lang="zh-CN" altLang="zh-CN" sz="2000" dirty="0">
                <a:latin typeface="微软雅黑" panose="020B0503020204020204" pitchFamily="34" charset="-122"/>
                <a:ea typeface="微软雅黑" panose="020B0503020204020204" pitchFamily="34" charset="-122"/>
              </a:rPr>
              <a:t>阀芯的受力主要包括液动力、液压力、弹簧力、摩擦力和惯性力等</a:t>
            </a:r>
            <a:endParaRPr lang="en-GB" altLang="zh-CN" sz="2000"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23" name="文本框 22"/>
          <p:cNvSpPr txBox="1"/>
          <p:nvPr/>
        </p:nvSpPr>
        <p:spPr>
          <a:xfrm>
            <a:off x="372973" y="362225"/>
            <a:ext cx="1118081" cy="374375"/>
          </a:xfrm>
          <a:prstGeom prst="rect">
            <a:avLst/>
          </a:prstGeom>
          <a:noFill/>
        </p:spPr>
        <p:txBody>
          <a:bodyPr wrap="none" lIns="96434" tIns="48217" rIns="96434" bIns="48217" rtlCol="0">
            <a:spAutoFit/>
          </a:bodyPr>
          <a:lstStyle/>
          <a:p>
            <a:pPr defTabSz="964278"/>
            <a:r>
              <a:rPr lang="zh-CN" altLang="en-US" sz="1800" dirty="0">
                <a:solidFill>
                  <a:srgbClr val="E7E6E6">
                    <a:lumMod val="25000"/>
                  </a:srgbClr>
                </a:solidFill>
                <a:latin typeface="微软雅黑" panose="020B0503020204020204" pitchFamily="34" charset="-122"/>
                <a:ea typeface="微软雅黑" panose="020B0503020204020204" pitchFamily="34" charset="-122"/>
                <a:cs typeface="+mn-ea"/>
                <a:sym typeface="+mn-lt"/>
              </a:rPr>
              <a:t>案例分析</a:t>
            </a:r>
          </a:p>
        </p:txBody>
      </p:sp>
      <p:sp>
        <p:nvSpPr>
          <p:cNvPr id="24" name="文本框 23"/>
          <p:cNvSpPr txBox="1"/>
          <p:nvPr/>
        </p:nvSpPr>
        <p:spPr>
          <a:xfrm>
            <a:off x="372973" y="654957"/>
            <a:ext cx="962590" cy="282042"/>
          </a:xfrm>
          <a:prstGeom prst="rect">
            <a:avLst/>
          </a:prstGeom>
          <a:noFill/>
        </p:spPr>
        <p:txBody>
          <a:bodyPr wrap="none" lIns="96434" tIns="48217" rIns="96434" bIns="48217" rtlCol="0">
            <a:spAutoFit/>
          </a:bodyPr>
          <a:lstStyle/>
          <a:p>
            <a:pPr defTabSz="964278"/>
            <a:r>
              <a:rPr lang="en-US" altLang="zh-CN" sz="1200" dirty="0">
                <a:solidFill>
                  <a:srgbClr val="E7E6E6">
                    <a:lumMod val="25000"/>
                  </a:srgbClr>
                </a:solidFill>
                <a:latin typeface="Arial" panose="020B0604020202020204" pitchFamily="34" charset="0"/>
                <a:cs typeface="Arial" panose="020B0604020202020204" pitchFamily="34" charset="0"/>
                <a:sym typeface="+mn-lt"/>
              </a:rPr>
              <a:t>Case study</a:t>
            </a:r>
          </a:p>
        </p:txBody>
      </p:sp>
      <p:grpSp>
        <p:nvGrpSpPr>
          <p:cNvPr id="25" name="组合 24">
            <a:extLst>
              <a:ext uri="{FF2B5EF4-FFF2-40B4-BE49-F238E27FC236}">
                <a16:creationId xmlns:a16="http://schemas.microsoft.com/office/drawing/2014/main" id="{6EC00805-457C-4BB7-84D5-BCEF22FCCFAD}"/>
              </a:ext>
            </a:extLst>
          </p:cNvPr>
          <p:cNvGrpSpPr/>
          <p:nvPr/>
        </p:nvGrpSpPr>
        <p:grpSpPr>
          <a:xfrm>
            <a:off x="6429375" y="3230594"/>
            <a:ext cx="3384517" cy="2801374"/>
            <a:chOff x="0" y="0"/>
            <a:chExt cx="1955800" cy="1434465"/>
          </a:xfrm>
        </p:grpSpPr>
        <p:pic>
          <p:nvPicPr>
            <p:cNvPr id="26" name="图片 25">
              <a:extLst>
                <a:ext uri="{FF2B5EF4-FFF2-40B4-BE49-F238E27FC236}">
                  <a16:creationId xmlns:a16="http://schemas.microsoft.com/office/drawing/2014/main" id="{66B97F5C-85EE-4418-97A1-1A1346C0DC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955800" cy="1189355"/>
            </a:xfrm>
            <a:prstGeom prst="rect">
              <a:avLst/>
            </a:prstGeom>
          </p:spPr>
        </p:pic>
        <p:sp>
          <p:nvSpPr>
            <p:cNvPr id="27" name="文本框 24">
              <a:extLst>
                <a:ext uri="{FF2B5EF4-FFF2-40B4-BE49-F238E27FC236}">
                  <a16:creationId xmlns:a16="http://schemas.microsoft.com/office/drawing/2014/main" id="{2DC34188-4616-405A-BBA8-EAEDF0B01B53}"/>
                </a:ext>
              </a:extLst>
            </p:cNvPr>
            <p:cNvSpPr txBox="1"/>
            <p:nvPr/>
          </p:nvSpPr>
          <p:spPr>
            <a:xfrm>
              <a:off x="0" y="1236345"/>
              <a:ext cx="1955800" cy="198120"/>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0"/>
                </a:spcAft>
              </a:pPr>
              <a:r>
                <a:rPr lang="zh-CN" sz="1000" kern="100">
                  <a:effectLst/>
                  <a:latin typeface="等线 Light" panose="02010600030101010101" pitchFamily="2" charset="-122"/>
                  <a:ea typeface="黑体" panose="02010609060101010101" pitchFamily="49" charset="-122"/>
                  <a:cs typeface="Times New Roman" panose="02020603050405020304" pitchFamily="18" charset="0"/>
                </a:rPr>
                <a:t>图</a:t>
              </a:r>
              <a:r>
                <a:rPr lang="zh-CN" sz="1000" kern="100">
                  <a:effectLst/>
                  <a:latin typeface="等线 Light" panose="02010600030101010101" pitchFamily="2" charset="-122"/>
                  <a:ea typeface="等线 Light" panose="02010600030101010101" pitchFamily="2" charset="-122"/>
                  <a:cs typeface="Times New Roman" panose="02020603050405020304" pitchFamily="18" charset="0"/>
                </a:rPr>
                <a:t> </a:t>
              </a:r>
              <a:r>
                <a:rPr lang="en-US" sz="1000" kern="100">
                  <a:effectLst/>
                  <a:latin typeface="等线 Light" panose="02010600030101010101" pitchFamily="2" charset="-122"/>
                  <a:ea typeface="等线 Light" panose="02010600030101010101" pitchFamily="2" charset="-122"/>
                  <a:cs typeface="Times New Roman" panose="02020603050405020304" pitchFamily="18" charset="0"/>
                </a:rPr>
                <a:t>1</a:t>
              </a:r>
              <a:r>
                <a:rPr lang="zh-CN" sz="1000" kern="100">
                  <a:effectLst/>
                  <a:latin typeface="等线 Light" panose="02010600030101010101" pitchFamily="2" charset="-122"/>
                  <a:ea typeface="黑体" panose="02010609060101010101" pitchFamily="49" charset="-122"/>
                  <a:cs typeface="Times New Roman" panose="02020603050405020304" pitchFamily="18" charset="0"/>
                </a:rPr>
                <a:t>二维模型图</a:t>
              </a:r>
              <a:endParaRPr lang="zh-CN" sz="1000" kern="100">
                <a:effectLst/>
                <a:latin typeface="等线 Light" panose="02010600030101010101" pitchFamily="2" charset="-122"/>
                <a:ea typeface="等线 Light" panose="02010600030101010101" pitchFamily="2" charset="-122"/>
                <a:cs typeface="Times New Roman" panose="02020603050405020304" pitchFamily="18" charset="0"/>
              </a:endParaRPr>
            </a:p>
          </p:txBody>
        </p:sp>
      </p:grpSp>
      <p:pic>
        <p:nvPicPr>
          <p:cNvPr id="2" name="图片 1">
            <a:extLst>
              <a:ext uri="{FF2B5EF4-FFF2-40B4-BE49-F238E27FC236}">
                <a16:creationId xmlns:a16="http://schemas.microsoft.com/office/drawing/2014/main" id="{8CAE182D-C055-4FF8-8EAB-254EC1460D30}"/>
              </a:ext>
            </a:extLst>
          </p:cNvPr>
          <p:cNvPicPr>
            <a:picLocks noChangeAspect="1"/>
          </p:cNvPicPr>
          <p:nvPr/>
        </p:nvPicPr>
        <p:blipFill>
          <a:blip r:embed="rId4"/>
          <a:stretch>
            <a:fillRect/>
          </a:stretch>
        </p:blipFill>
        <p:spPr>
          <a:xfrm>
            <a:off x="1418108" y="3057749"/>
            <a:ext cx="4507211" cy="2489741"/>
          </a:xfrm>
          <a:prstGeom prst="rect">
            <a:avLst/>
          </a:prstGeom>
        </p:spPr>
      </p:pic>
    </p:spTree>
    <p:extLst>
      <p:ext uri="{BB962C8B-B14F-4D97-AF65-F5344CB8AC3E}">
        <p14:creationId xmlns:p14="http://schemas.microsoft.com/office/powerpoint/2010/main" val="1870954143"/>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a:extLst>
              <a:ext uri="{FF2B5EF4-FFF2-40B4-BE49-F238E27FC236}">
                <a16:creationId xmlns:a16="http://schemas.microsoft.com/office/drawing/2014/main" id="{0650D94B-5969-482A-A514-3C4BC7D7857D}"/>
              </a:ext>
            </a:extLst>
          </p:cNvPr>
          <p:cNvGrpSpPr/>
          <p:nvPr/>
        </p:nvGrpSpPr>
        <p:grpSpPr>
          <a:xfrm>
            <a:off x="8229575" y="2767834"/>
            <a:ext cx="3780850" cy="3357486"/>
            <a:chOff x="0" y="0"/>
            <a:chExt cx="1631461" cy="1329055"/>
          </a:xfrm>
        </p:grpSpPr>
        <p:pic>
          <p:nvPicPr>
            <p:cNvPr id="13" name="图片 12">
              <a:extLst>
                <a:ext uri="{FF2B5EF4-FFF2-40B4-BE49-F238E27FC236}">
                  <a16:creationId xmlns:a16="http://schemas.microsoft.com/office/drawing/2014/main" id="{A33EE1DF-2724-42AC-B2C6-59CE1D073BB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61" y="0"/>
              <a:ext cx="1625600" cy="1030605"/>
            </a:xfrm>
            <a:prstGeom prst="rect">
              <a:avLst/>
            </a:prstGeom>
          </p:spPr>
        </p:pic>
        <p:sp>
          <p:nvSpPr>
            <p:cNvPr id="14" name="文本框 26">
              <a:extLst>
                <a:ext uri="{FF2B5EF4-FFF2-40B4-BE49-F238E27FC236}">
                  <a16:creationId xmlns:a16="http://schemas.microsoft.com/office/drawing/2014/main" id="{5ABC97CA-9A41-4B72-9062-1F3AD35F1607}"/>
                </a:ext>
              </a:extLst>
            </p:cNvPr>
            <p:cNvSpPr txBox="1"/>
            <p:nvPr/>
          </p:nvSpPr>
          <p:spPr>
            <a:xfrm>
              <a:off x="0" y="1130935"/>
              <a:ext cx="1625600" cy="198120"/>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0"/>
                </a:spcAft>
              </a:pPr>
              <a:r>
                <a:rPr lang="zh-CN" sz="1000" kern="100">
                  <a:effectLst/>
                  <a:latin typeface="等线 Light" panose="02010600030101010101" pitchFamily="2" charset="-122"/>
                  <a:ea typeface="黑体" panose="02010609060101010101" pitchFamily="49" charset="-122"/>
                  <a:cs typeface="Times New Roman" panose="02020603050405020304" pitchFamily="18" charset="0"/>
                </a:rPr>
                <a:t>图</a:t>
              </a:r>
              <a:r>
                <a:rPr lang="en-US" sz="1000" kern="100">
                  <a:effectLst/>
                  <a:latin typeface="等线 Light" panose="02010600030101010101" pitchFamily="2" charset="-122"/>
                  <a:ea typeface="等线 Light" panose="02010600030101010101" pitchFamily="2" charset="-122"/>
                  <a:cs typeface="Times New Roman" panose="02020603050405020304" pitchFamily="18" charset="0"/>
                </a:rPr>
                <a:t>3</a:t>
              </a:r>
              <a:r>
                <a:rPr lang="zh-CN" sz="1000" kern="100">
                  <a:effectLst/>
                  <a:latin typeface="等线 Light" panose="02010600030101010101" pitchFamily="2" charset="-122"/>
                  <a:ea typeface="黑体" panose="02010609060101010101" pitchFamily="49" charset="-122"/>
                  <a:cs typeface="Times New Roman" panose="02020603050405020304" pitchFamily="18" charset="0"/>
                </a:rPr>
                <a:t>流道三维半剖图</a:t>
              </a:r>
              <a:endParaRPr lang="zh-CN" sz="1000" kern="100">
                <a:effectLst/>
                <a:latin typeface="等线 Light" panose="02010600030101010101" pitchFamily="2" charset="-122"/>
                <a:ea typeface="等线 Light" panose="02010600030101010101" pitchFamily="2" charset="-122"/>
                <a:cs typeface="Times New Roman" panose="02020603050405020304" pitchFamily="18" charset="0"/>
              </a:endParaRPr>
            </a:p>
          </p:txBody>
        </p:sp>
      </p:grpSp>
      <p:grpSp>
        <p:nvGrpSpPr>
          <p:cNvPr id="16" name="组合 15">
            <a:extLst>
              <a:ext uri="{FF2B5EF4-FFF2-40B4-BE49-F238E27FC236}">
                <a16:creationId xmlns:a16="http://schemas.microsoft.com/office/drawing/2014/main" id="{46D8C002-1F96-4FD8-BB8A-3A9F2071EE11}"/>
              </a:ext>
            </a:extLst>
          </p:cNvPr>
          <p:cNvGrpSpPr/>
          <p:nvPr/>
        </p:nvGrpSpPr>
        <p:grpSpPr>
          <a:xfrm>
            <a:off x="3903530" y="2874491"/>
            <a:ext cx="3528392" cy="3249997"/>
            <a:chOff x="0" y="0"/>
            <a:chExt cx="1672881" cy="1323339"/>
          </a:xfrm>
        </p:grpSpPr>
        <p:pic>
          <p:nvPicPr>
            <p:cNvPr id="17" name="图片 16">
              <a:extLst>
                <a:ext uri="{FF2B5EF4-FFF2-40B4-BE49-F238E27FC236}">
                  <a16:creationId xmlns:a16="http://schemas.microsoft.com/office/drawing/2014/main" id="{7CA708C2-58FF-4D48-84A9-A96EFB27D2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661160" cy="1003300"/>
            </a:xfrm>
            <a:prstGeom prst="rect">
              <a:avLst/>
            </a:prstGeom>
          </p:spPr>
        </p:pic>
        <p:sp>
          <p:nvSpPr>
            <p:cNvPr id="18" name="文本框 25">
              <a:extLst>
                <a:ext uri="{FF2B5EF4-FFF2-40B4-BE49-F238E27FC236}">
                  <a16:creationId xmlns:a16="http://schemas.microsoft.com/office/drawing/2014/main" id="{4138BA66-6773-435D-9EF5-E08C9EA53E06}"/>
                </a:ext>
              </a:extLst>
            </p:cNvPr>
            <p:cNvSpPr txBox="1"/>
            <p:nvPr/>
          </p:nvSpPr>
          <p:spPr>
            <a:xfrm>
              <a:off x="11721" y="1125219"/>
              <a:ext cx="1661160" cy="198120"/>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0"/>
                </a:spcAft>
              </a:pPr>
              <a:r>
                <a:rPr lang="zh-CN" sz="1000" kern="100">
                  <a:effectLst/>
                  <a:latin typeface="等线 Light" panose="02010600030101010101" pitchFamily="2" charset="-122"/>
                  <a:ea typeface="黑体" panose="02010609060101010101" pitchFamily="49" charset="-122"/>
                  <a:cs typeface="Times New Roman" panose="02020603050405020304" pitchFamily="18" charset="0"/>
                </a:rPr>
                <a:t>图</a:t>
              </a:r>
              <a:r>
                <a:rPr lang="en-US" sz="1000" kern="100">
                  <a:effectLst/>
                  <a:latin typeface="等线 Light" panose="02010600030101010101" pitchFamily="2" charset="-122"/>
                  <a:ea typeface="等线 Light" panose="02010600030101010101" pitchFamily="2" charset="-122"/>
                  <a:cs typeface="Times New Roman" panose="02020603050405020304" pitchFamily="18" charset="0"/>
                </a:rPr>
                <a:t>2</a:t>
              </a:r>
              <a:r>
                <a:rPr lang="zh-CN" sz="1000" kern="100">
                  <a:effectLst/>
                  <a:latin typeface="等线 Light" panose="02010600030101010101" pitchFamily="2" charset="-122"/>
                  <a:ea typeface="黑体" panose="02010609060101010101" pitchFamily="49" charset="-122"/>
                  <a:cs typeface="Times New Roman" panose="02020603050405020304" pitchFamily="18" charset="0"/>
                </a:rPr>
                <a:t>流道三维模型图</a:t>
              </a:r>
              <a:endParaRPr lang="zh-CN" sz="1000" kern="100">
                <a:effectLst/>
                <a:latin typeface="等线 Light" panose="02010600030101010101" pitchFamily="2" charset="-122"/>
                <a:ea typeface="等线 Light" panose="02010600030101010101" pitchFamily="2" charset="-122"/>
                <a:cs typeface="Times New Roman" panose="02020603050405020304" pitchFamily="18" charset="0"/>
              </a:endParaRPr>
            </a:p>
          </p:txBody>
        </p:sp>
      </p:grpSp>
      <p:grpSp>
        <p:nvGrpSpPr>
          <p:cNvPr id="19" name="组合 18">
            <a:extLst>
              <a:ext uri="{FF2B5EF4-FFF2-40B4-BE49-F238E27FC236}">
                <a16:creationId xmlns:a16="http://schemas.microsoft.com/office/drawing/2014/main" id="{8949E427-8A6E-4BEF-9F27-0D7C997E9F4C}"/>
              </a:ext>
            </a:extLst>
          </p:cNvPr>
          <p:cNvGrpSpPr/>
          <p:nvPr/>
        </p:nvGrpSpPr>
        <p:grpSpPr>
          <a:xfrm>
            <a:off x="1433508" y="2778408"/>
            <a:ext cx="1719512" cy="3385290"/>
            <a:chOff x="0" y="0"/>
            <a:chExt cx="926119" cy="1821180"/>
          </a:xfrm>
        </p:grpSpPr>
        <p:pic>
          <p:nvPicPr>
            <p:cNvPr id="20" name="图片 19">
              <a:extLst>
                <a:ext uri="{FF2B5EF4-FFF2-40B4-BE49-F238E27FC236}">
                  <a16:creationId xmlns:a16="http://schemas.microsoft.com/office/drawing/2014/main" id="{573D008F-47F0-446C-8EB8-38ADB0639B3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0"/>
              <a:ext cx="773430" cy="1562735"/>
            </a:xfrm>
            <a:prstGeom prst="rect">
              <a:avLst/>
            </a:prstGeom>
            <a:noFill/>
            <a:ln>
              <a:noFill/>
            </a:ln>
          </p:spPr>
        </p:pic>
        <p:sp>
          <p:nvSpPr>
            <p:cNvPr id="21" name="文本框 27">
              <a:extLst>
                <a:ext uri="{FF2B5EF4-FFF2-40B4-BE49-F238E27FC236}">
                  <a16:creationId xmlns:a16="http://schemas.microsoft.com/office/drawing/2014/main" id="{08A0E21B-424F-4107-BBC7-528FC98D879A}"/>
                </a:ext>
              </a:extLst>
            </p:cNvPr>
            <p:cNvSpPr txBox="1"/>
            <p:nvPr/>
          </p:nvSpPr>
          <p:spPr>
            <a:xfrm>
              <a:off x="11719" y="1623060"/>
              <a:ext cx="914400" cy="198120"/>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just">
                <a:spcAft>
                  <a:spcPts val="0"/>
                </a:spcAft>
              </a:pPr>
              <a:r>
                <a:rPr lang="zh-CN" sz="1000" kern="100" dirty="0">
                  <a:effectLst/>
                  <a:latin typeface="等线 Light" panose="02010600030101010101" pitchFamily="2" charset="-122"/>
                  <a:ea typeface="黑体" panose="02010609060101010101" pitchFamily="49" charset="-122"/>
                  <a:cs typeface="Times New Roman" panose="02020603050405020304" pitchFamily="18" charset="0"/>
                </a:rPr>
                <a:t>图</a:t>
              </a:r>
              <a:r>
                <a:rPr lang="en-US" sz="1000" kern="100" dirty="0">
                  <a:effectLst/>
                  <a:latin typeface="等线 Light" panose="02010600030101010101" pitchFamily="2" charset="-122"/>
                  <a:ea typeface="等线 Light" panose="02010600030101010101" pitchFamily="2" charset="-122"/>
                  <a:cs typeface="Times New Roman" panose="02020603050405020304" pitchFamily="18" charset="0"/>
                </a:rPr>
                <a:t> 4</a:t>
              </a:r>
              <a:r>
                <a:rPr lang="zh-CN" sz="1000" kern="100" dirty="0">
                  <a:effectLst/>
                  <a:latin typeface="等线 Light" panose="02010600030101010101" pitchFamily="2" charset="-122"/>
                  <a:ea typeface="黑体" panose="02010609060101010101" pitchFamily="49" charset="-122"/>
                  <a:cs typeface="Times New Roman" panose="02020603050405020304" pitchFamily="18" charset="0"/>
                </a:rPr>
                <a:t>模型导入</a:t>
              </a:r>
              <a:endParaRPr lang="zh-CN" sz="10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grpSp>
      <p:sp>
        <p:nvSpPr>
          <p:cNvPr id="24" name="文本框 23">
            <a:extLst>
              <a:ext uri="{FF2B5EF4-FFF2-40B4-BE49-F238E27FC236}">
                <a16:creationId xmlns:a16="http://schemas.microsoft.com/office/drawing/2014/main" id="{DCF97996-D3A9-45BD-86E9-022B20B5E2F0}"/>
              </a:ext>
            </a:extLst>
          </p:cNvPr>
          <p:cNvSpPr txBox="1"/>
          <p:nvPr/>
        </p:nvSpPr>
        <p:spPr>
          <a:xfrm>
            <a:off x="372973" y="362225"/>
            <a:ext cx="1118081" cy="374375"/>
          </a:xfrm>
          <a:prstGeom prst="rect">
            <a:avLst/>
          </a:prstGeom>
          <a:noFill/>
        </p:spPr>
        <p:txBody>
          <a:bodyPr wrap="none" lIns="96434" tIns="48217" rIns="96434" bIns="48217" rtlCol="0">
            <a:spAutoFit/>
          </a:bodyPr>
          <a:lstStyle/>
          <a:p>
            <a:pPr defTabSz="964278"/>
            <a:r>
              <a:rPr lang="zh-CN" altLang="en-US" dirty="0">
                <a:solidFill>
                  <a:srgbClr val="E7E6E6">
                    <a:lumMod val="25000"/>
                  </a:srgbClr>
                </a:solidFill>
                <a:latin typeface="微软雅黑" panose="020B0503020204020204" pitchFamily="34" charset="-122"/>
                <a:ea typeface="微软雅黑" panose="020B0503020204020204" pitchFamily="34" charset="-122"/>
                <a:cs typeface="+mn-ea"/>
                <a:sym typeface="+mn-lt"/>
              </a:rPr>
              <a:t>构造模型</a:t>
            </a:r>
          </a:p>
        </p:txBody>
      </p:sp>
      <p:sp>
        <p:nvSpPr>
          <p:cNvPr id="25" name="文本框 24">
            <a:extLst>
              <a:ext uri="{FF2B5EF4-FFF2-40B4-BE49-F238E27FC236}">
                <a16:creationId xmlns:a16="http://schemas.microsoft.com/office/drawing/2014/main" id="{120F117A-3B07-49D6-93DE-52CCAC7DFDCD}"/>
              </a:ext>
            </a:extLst>
          </p:cNvPr>
          <p:cNvSpPr txBox="1"/>
          <p:nvPr/>
        </p:nvSpPr>
        <p:spPr>
          <a:xfrm>
            <a:off x="372973" y="642263"/>
            <a:ext cx="1497993" cy="312819"/>
          </a:xfrm>
          <a:prstGeom prst="rect">
            <a:avLst/>
          </a:prstGeom>
          <a:noFill/>
        </p:spPr>
        <p:txBody>
          <a:bodyPr wrap="none" lIns="96434" tIns="48217" rIns="96434" bIns="48217" rtlCol="0">
            <a:spAutoFit/>
          </a:bodyPr>
          <a:lstStyle/>
          <a:p>
            <a:pPr defTabSz="964278"/>
            <a:r>
              <a:rPr lang="en-US" altLang="zh-CN" sz="1400" dirty="0">
                <a:solidFill>
                  <a:srgbClr val="E7E6E6">
                    <a:lumMod val="25000"/>
                  </a:srgbClr>
                </a:solidFill>
                <a:latin typeface="Arial" panose="020B0604020202020204" pitchFamily="34" charset="0"/>
                <a:cs typeface="Arial" panose="020B0604020202020204" pitchFamily="34" charset="0"/>
                <a:sym typeface="+mn-lt"/>
              </a:rPr>
              <a:t>Construct Model</a:t>
            </a:r>
            <a:endParaRPr lang="zh-CN" altLang="en-US" sz="1400" dirty="0">
              <a:solidFill>
                <a:srgbClr val="E7E6E6">
                  <a:lumMod val="25000"/>
                </a:srgbClr>
              </a:solidFill>
              <a:latin typeface="Arial" panose="020B0604020202020204" pitchFamily="34" charset="0"/>
              <a:cs typeface="Arial" panose="020B0604020202020204" pitchFamily="34" charset="0"/>
              <a:sym typeface="+mn-lt"/>
            </a:endParaRPr>
          </a:p>
        </p:txBody>
      </p:sp>
    </p:spTree>
    <p:extLst>
      <p:ext uri="{BB962C8B-B14F-4D97-AF65-F5344CB8AC3E}">
        <p14:creationId xmlns:p14="http://schemas.microsoft.com/office/powerpoint/2010/main" val="10078566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9818E798-3D6A-4352-8C73-2AA625239B0D}"/>
              </a:ext>
            </a:extLst>
          </p:cNvPr>
          <p:cNvGrpSpPr/>
          <p:nvPr/>
        </p:nvGrpSpPr>
        <p:grpSpPr>
          <a:xfrm>
            <a:off x="2684959" y="1187013"/>
            <a:ext cx="8568952" cy="5499101"/>
            <a:chOff x="0" y="0"/>
            <a:chExt cx="2423843" cy="1555463"/>
          </a:xfrm>
        </p:grpSpPr>
        <p:pic>
          <p:nvPicPr>
            <p:cNvPr id="6" name="图片 5">
              <a:extLst>
                <a:ext uri="{FF2B5EF4-FFF2-40B4-BE49-F238E27FC236}">
                  <a16:creationId xmlns:a16="http://schemas.microsoft.com/office/drawing/2014/main" id="{D1E3FD8F-A833-467A-8625-99A93951D5F1}"/>
                </a:ext>
              </a:extLst>
            </p:cNvPr>
            <p:cNvPicPr>
              <a:picLocks noChangeAspect="1"/>
            </p:cNvPicPr>
            <p:nvPr/>
          </p:nvPicPr>
          <p:blipFill>
            <a:blip r:embed="rId2"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0" y="0"/>
              <a:ext cx="2371090" cy="1506220"/>
            </a:xfrm>
            <a:prstGeom prst="rect">
              <a:avLst/>
            </a:prstGeom>
            <a:noFill/>
            <a:ln>
              <a:noFill/>
            </a:ln>
          </p:spPr>
        </p:pic>
        <p:sp>
          <p:nvSpPr>
            <p:cNvPr id="7" name="文本框 28">
              <a:extLst>
                <a:ext uri="{FF2B5EF4-FFF2-40B4-BE49-F238E27FC236}">
                  <a16:creationId xmlns:a16="http://schemas.microsoft.com/office/drawing/2014/main" id="{30F78D26-3C83-4A86-9150-EECFB9F12533}"/>
                </a:ext>
              </a:extLst>
            </p:cNvPr>
            <p:cNvSpPr txBox="1"/>
            <p:nvPr/>
          </p:nvSpPr>
          <p:spPr>
            <a:xfrm>
              <a:off x="52753" y="1511935"/>
              <a:ext cx="2371090" cy="43528"/>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0"/>
                </a:spcAft>
              </a:pPr>
              <a:r>
                <a:rPr lang="en-US" sz="1000" kern="100" dirty="0">
                  <a:effectLst/>
                  <a:latin typeface="等线 Light" panose="02010600030101010101" pitchFamily="2" charset="-122"/>
                  <a:ea typeface="等线 Light" panose="02010600030101010101" pitchFamily="2" charset="-122"/>
                  <a:cs typeface="Times New Roman" panose="02020603050405020304" pitchFamily="18" charset="0"/>
                </a:rPr>
                <a:t> gambit</a:t>
              </a:r>
              <a:r>
                <a:rPr lang="zh-CN" sz="1000" kern="100" dirty="0">
                  <a:effectLst/>
                  <a:latin typeface="等线 Light" panose="02010600030101010101" pitchFamily="2" charset="-122"/>
                  <a:ea typeface="黑体" panose="02010609060101010101" pitchFamily="49" charset="-122"/>
                  <a:cs typeface="Times New Roman" panose="02020603050405020304" pitchFamily="18" charset="0"/>
                </a:rPr>
                <a:t>立体模型</a:t>
              </a:r>
              <a:endParaRPr lang="zh-CN" sz="1000" kern="100" dirty="0">
                <a:effectLst/>
                <a:latin typeface="等线 Light" panose="02010600030101010101" pitchFamily="2" charset="-122"/>
                <a:ea typeface="等线 Light" panose="02010600030101010101" pitchFamily="2" charset="-122"/>
                <a:cs typeface="Times New Roman" panose="02020603050405020304" pitchFamily="18" charset="0"/>
              </a:endParaRPr>
            </a:p>
          </p:txBody>
        </p:sp>
      </p:grpSp>
      <p:grpSp>
        <p:nvGrpSpPr>
          <p:cNvPr id="8" name="组合 7">
            <a:extLst>
              <a:ext uri="{FF2B5EF4-FFF2-40B4-BE49-F238E27FC236}">
                <a16:creationId xmlns:a16="http://schemas.microsoft.com/office/drawing/2014/main" id="{4753B915-1DDE-4E61-AA6E-C4F4E76B0F7F}"/>
              </a:ext>
            </a:extLst>
          </p:cNvPr>
          <p:cNvGrpSpPr/>
          <p:nvPr/>
        </p:nvGrpSpPr>
        <p:grpSpPr>
          <a:xfrm>
            <a:off x="690520" y="1528093"/>
            <a:ext cx="1601068" cy="2165181"/>
            <a:chOff x="0" y="-135439"/>
            <a:chExt cx="1430020" cy="1968684"/>
          </a:xfrm>
        </p:grpSpPr>
        <p:pic>
          <p:nvPicPr>
            <p:cNvPr id="9" name="图片 8">
              <a:extLst>
                <a:ext uri="{FF2B5EF4-FFF2-40B4-BE49-F238E27FC236}">
                  <a16:creationId xmlns:a16="http://schemas.microsoft.com/office/drawing/2014/main" id="{3DBC8B12-66B2-4D84-BDA5-C14D731641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35439"/>
              <a:ext cx="1430020" cy="1577340"/>
            </a:xfrm>
            <a:prstGeom prst="rect">
              <a:avLst/>
            </a:prstGeom>
          </p:spPr>
        </p:pic>
        <p:sp>
          <p:nvSpPr>
            <p:cNvPr id="10" name="文本框 29">
              <a:extLst>
                <a:ext uri="{FF2B5EF4-FFF2-40B4-BE49-F238E27FC236}">
                  <a16:creationId xmlns:a16="http://schemas.microsoft.com/office/drawing/2014/main" id="{32695DE3-B63E-445D-A53F-3F74494BAD57}"/>
                </a:ext>
              </a:extLst>
            </p:cNvPr>
            <p:cNvSpPr txBox="1"/>
            <p:nvPr/>
          </p:nvSpPr>
          <p:spPr>
            <a:xfrm>
              <a:off x="0" y="1635125"/>
              <a:ext cx="1430020" cy="198120"/>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0"/>
                </a:spcAft>
              </a:pPr>
              <a:r>
                <a:rPr lang="zh-CN" sz="1000" kern="100">
                  <a:effectLst/>
                  <a:latin typeface="等线 Light" panose="02010600030101010101" pitchFamily="2" charset="-122"/>
                  <a:ea typeface="黑体" panose="02010609060101010101" pitchFamily="49" charset="-122"/>
                  <a:cs typeface="Times New Roman" panose="02020603050405020304" pitchFamily="18" charset="0"/>
                </a:rPr>
                <a:t>图</a:t>
              </a:r>
              <a:r>
                <a:rPr lang="en-US" sz="1000" kern="100">
                  <a:effectLst/>
                  <a:latin typeface="等线 Light" panose="02010600030101010101" pitchFamily="2" charset="-122"/>
                  <a:ea typeface="等线 Light" panose="02010600030101010101" pitchFamily="2" charset="-122"/>
                  <a:cs typeface="Times New Roman" panose="02020603050405020304" pitchFamily="18" charset="0"/>
                </a:rPr>
                <a:t>6</a:t>
              </a:r>
              <a:r>
                <a:rPr lang="zh-CN" sz="1000" kern="100">
                  <a:effectLst/>
                  <a:latin typeface="等线 Light" panose="02010600030101010101" pitchFamily="2" charset="-122"/>
                  <a:ea typeface="黑体" panose="02010609060101010101" pitchFamily="49" charset="-122"/>
                  <a:cs typeface="Times New Roman" panose="02020603050405020304" pitchFamily="18" charset="0"/>
                </a:rPr>
                <a:t>分块操作</a:t>
              </a:r>
              <a:endParaRPr lang="zh-CN" sz="1000" kern="100">
                <a:effectLst/>
                <a:latin typeface="等线 Light" panose="02010600030101010101" pitchFamily="2" charset="-122"/>
                <a:ea typeface="等线 Light" panose="02010600030101010101" pitchFamily="2" charset="-122"/>
                <a:cs typeface="Times New Roman" panose="02020603050405020304" pitchFamily="18" charset="0"/>
              </a:endParaRPr>
            </a:p>
          </p:txBody>
        </p:sp>
      </p:grpSp>
      <p:sp>
        <p:nvSpPr>
          <p:cNvPr id="34" name="文本框 33">
            <a:extLst>
              <a:ext uri="{FF2B5EF4-FFF2-40B4-BE49-F238E27FC236}">
                <a16:creationId xmlns:a16="http://schemas.microsoft.com/office/drawing/2014/main" id="{B2BF51BC-7CAD-4964-BB9B-187027F3F54A}"/>
              </a:ext>
            </a:extLst>
          </p:cNvPr>
          <p:cNvSpPr txBox="1"/>
          <p:nvPr/>
        </p:nvSpPr>
        <p:spPr>
          <a:xfrm>
            <a:off x="372973" y="362225"/>
            <a:ext cx="1118081" cy="374375"/>
          </a:xfrm>
          <a:prstGeom prst="rect">
            <a:avLst/>
          </a:prstGeom>
          <a:noFill/>
        </p:spPr>
        <p:txBody>
          <a:bodyPr wrap="none" lIns="96434" tIns="48217" rIns="96434" bIns="48217" rtlCol="0">
            <a:spAutoFit/>
          </a:bodyPr>
          <a:lstStyle/>
          <a:p>
            <a:pPr defTabSz="964278"/>
            <a:r>
              <a:rPr lang="zh-CN" altLang="en-US" dirty="0">
                <a:solidFill>
                  <a:srgbClr val="E7E6E6">
                    <a:lumMod val="25000"/>
                  </a:srgbClr>
                </a:solidFill>
                <a:latin typeface="微软雅黑" panose="020B0503020204020204" pitchFamily="34" charset="-122"/>
                <a:ea typeface="微软雅黑" panose="020B0503020204020204" pitchFamily="34" charset="-122"/>
                <a:cs typeface="+mn-ea"/>
                <a:sym typeface="+mn-lt"/>
              </a:rPr>
              <a:t>构造模型</a:t>
            </a:r>
          </a:p>
        </p:txBody>
      </p:sp>
      <p:sp>
        <p:nvSpPr>
          <p:cNvPr id="35" name="文本框 34">
            <a:extLst>
              <a:ext uri="{FF2B5EF4-FFF2-40B4-BE49-F238E27FC236}">
                <a16:creationId xmlns:a16="http://schemas.microsoft.com/office/drawing/2014/main" id="{42DC8A95-A41D-4705-AB63-E4C9C484DF0C}"/>
              </a:ext>
            </a:extLst>
          </p:cNvPr>
          <p:cNvSpPr txBox="1"/>
          <p:nvPr/>
        </p:nvSpPr>
        <p:spPr>
          <a:xfrm>
            <a:off x="372973" y="642263"/>
            <a:ext cx="1497993" cy="312819"/>
          </a:xfrm>
          <a:prstGeom prst="rect">
            <a:avLst/>
          </a:prstGeom>
          <a:noFill/>
        </p:spPr>
        <p:txBody>
          <a:bodyPr wrap="none" lIns="96434" tIns="48217" rIns="96434" bIns="48217" rtlCol="0">
            <a:spAutoFit/>
          </a:bodyPr>
          <a:lstStyle/>
          <a:p>
            <a:pPr defTabSz="964278"/>
            <a:r>
              <a:rPr lang="en-US" altLang="zh-CN" sz="1400" dirty="0">
                <a:solidFill>
                  <a:srgbClr val="E7E6E6">
                    <a:lumMod val="25000"/>
                  </a:srgbClr>
                </a:solidFill>
                <a:latin typeface="Arial" panose="020B0604020202020204" pitchFamily="34" charset="0"/>
                <a:cs typeface="Arial" panose="020B0604020202020204" pitchFamily="34" charset="0"/>
                <a:sym typeface="+mn-lt"/>
              </a:rPr>
              <a:t>Construct Model</a:t>
            </a:r>
            <a:endParaRPr lang="zh-CN" altLang="en-US" sz="1400" dirty="0">
              <a:solidFill>
                <a:srgbClr val="E7E6E6">
                  <a:lumMod val="25000"/>
                </a:srgbClr>
              </a:solidFill>
              <a:latin typeface="Arial" panose="020B0604020202020204" pitchFamily="34" charset="0"/>
              <a:cs typeface="Arial" panose="020B0604020202020204" pitchFamily="34" charset="0"/>
              <a:sym typeface="+mn-lt"/>
            </a:endParaRPr>
          </a:p>
        </p:txBody>
      </p:sp>
    </p:spTree>
    <p:extLst>
      <p:ext uri="{BB962C8B-B14F-4D97-AF65-F5344CB8AC3E}">
        <p14:creationId xmlns:p14="http://schemas.microsoft.com/office/powerpoint/2010/main" val="41614173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16B61D11-3D7E-4B0A-A0C6-3B78285F9BC5}"/>
              </a:ext>
            </a:extLst>
          </p:cNvPr>
          <p:cNvGrpSpPr/>
          <p:nvPr/>
        </p:nvGrpSpPr>
        <p:grpSpPr>
          <a:xfrm>
            <a:off x="3274661" y="848882"/>
            <a:ext cx="4120164" cy="2952327"/>
            <a:chOff x="0" y="0"/>
            <a:chExt cx="2813685" cy="2009335"/>
          </a:xfrm>
        </p:grpSpPr>
        <p:grpSp>
          <p:nvGrpSpPr>
            <p:cNvPr id="6" name="组合 5">
              <a:extLst>
                <a:ext uri="{FF2B5EF4-FFF2-40B4-BE49-F238E27FC236}">
                  <a16:creationId xmlns:a16="http://schemas.microsoft.com/office/drawing/2014/main" id="{F2ED100C-93EC-43E3-961D-F1BDA10F243D}"/>
                </a:ext>
              </a:extLst>
            </p:cNvPr>
            <p:cNvGrpSpPr/>
            <p:nvPr/>
          </p:nvGrpSpPr>
          <p:grpSpPr>
            <a:xfrm>
              <a:off x="0" y="0"/>
              <a:ext cx="2813684" cy="1834515"/>
              <a:chOff x="0" y="0"/>
              <a:chExt cx="3587115" cy="2338705"/>
            </a:xfrm>
          </p:grpSpPr>
          <p:grpSp>
            <p:nvGrpSpPr>
              <p:cNvPr id="8" name="组合 7">
                <a:extLst>
                  <a:ext uri="{FF2B5EF4-FFF2-40B4-BE49-F238E27FC236}">
                    <a16:creationId xmlns:a16="http://schemas.microsoft.com/office/drawing/2014/main" id="{3CAFDD21-9461-42AB-9C1A-82D32AED65CF}"/>
                  </a:ext>
                </a:extLst>
              </p:cNvPr>
              <p:cNvGrpSpPr/>
              <p:nvPr/>
            </p:nvGrpSpPr>
            <p:grpSpPr>
              <a:xfrm>
                <a:off x="193431" y="674077"/>
                <a:ext cx="2943665" cy="1269609"/>
                <a:chOff x="0" y="0"/>
                <a:chExt cx="2943665" cy="1269609"/>
              </a:xfrm>
            </p:grpSpPr>
            <p:pic>
              <p:nvPicPr>
                <p:cNvPr id="10" name="图片 9">
                  <a:extLst>
                    <a:ext uri="{FF2B5EF4-FFF2-40B4-BE49-F238E27FC236}">
                      <a16:creationId xmlns:a16="http://schemas.microsoft.com/office/drawing/2014/main" id="{130D1AD6-DE2F-44A9-9373-B96E831743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084385"/>
                  <a:ext cx="160020" cy="175260"/>
                </a:xfrm>
                <a:prstGeom prst="rect">
                  <a:avLst/>
                </a:prstGeom>
              </p:spPr>
            </p:pic>
            <p:pic>
              <p:nvPicPr>
                <p:cNvPr id="11" name="图片 10">
                  <a:extLst>
                    <a:ext uri="{FF2B5EF4-FFF2-40B4-BE49-F238E27FC236}">
                      <a16:creationId xmlns:a16="http://schemas.microsoft.com/office/drawing/2014/main" id="{FD7FE25F-08D2-4CDC-8540-734E6C7E83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2739" y="797169"/>
                  <a:ext cx="190500" cy="182880"/>
                </a:xfrm>
                <a:prstGeom prst="rect">
                  <a:avLst/>
                </a:prstGeom>
              </p:spPr>
            </p:pic>
            <p:pic>
              <p:nvPicPr>
                <p:cNvPr id="12" name="图片 11">
                  <a:extLst>
                    <a:ext uri="{FF2B5EF4-FFF2-40B4-BE49-F238E27FC236}">
                      <a16:creationId xmlns:a16="http://schemas.microsoft.com/office/drawing/2014/main" id="{B89DD93E-94E0-44E7-91B9-C5DCE298293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60785" y="1101969"/>
                  <a:ext cx="182880" cy="167640"/>
                </a:xfrm>
                <a:prstGeom prst="rect">
                  <a:avLst/>
                </a:prstGeom>
              </p:spPr>
            </p:pic>
            <p:pic>
              <p:nvPicPr>
                <p:cNvPr id="13" name="图片 12">
                  <a:extLst>
                    <a:ext uri="{FF2B5EF4-FFF2-40B4-BE49-F238E27FC236}">
                      <a16:creationId xmlns:a16="http://schemas.microsoft.com/office/drawing/2014/main" id="{75BAEEE4-E61D-4E41-8644-9A17C3F53E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198120" cy="205740"/>
                </a:xfrm>
                <a:prstGeom prst="rect">
                  <a:avLst/>
                </a:prstGeom>
              </p:spPr>
            </p:pic>
            <p:pic>
              <p:nvPicPr>
                <p:cNvPr id="14" name="图片 13">
                  <a:extLst>
                    <a:ext uri="{FF2B5EF4-FFF2-40B4-BE49-F238E27FC236}">
                      <a16:creationId xmlns:a16="http://schemas.microsoft.com/office/drawing/2014/main" id="{EC76AECF-3752-4325-919B-889D5E5E8B0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55277" y="246185"/>
                  <a:ext cx="182880" cy="205740"/>
                </a:xfrm>
                <a:prstGeom prst="rect">
                  <a:avLst/>
                </a:prstGeom>
              </p:spPr>
            </p:pic>
            <p:pic>
              <p:nvPicPr>
                <p:cNvPr id="15" name="图片 14">
                  <a:extLst>
                    <a:ext uri="{FF2B5EF4-FFF2-40B4-BE49-F238E27FC236}">
                      <a16:creationId xmlns:a16="http://schemas.microsoft.com/office/drawing/2014/main" id="{04630EF9-4DF7-42E5-99D8-9A9A8EB463A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2369" y="29308"/>
                  <a:ext cx="198120" cy="213360"/>
                </a:xfrm>
                <a:prstGeom prst="rect">
                  <a:avLst/>
                </a:prstGeom>
              </p:spPr>
            </p:pic>
            <p:pic>
              <p:nvPicPr>
                <p:cNvPr id="16" name="图片 15">
                  <a:extLst>
                    <a:ext uri="{FF2B5EF4-FFF2-40B4-BE49-F238E27FC236}">
                      <a16:creationId xmlns:a16="http://schemas.microsoft.com/office/drawing/2014/main" id="{601D6BF1-0B7B-4A0B-BA08-C7043E9E0DB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946031" y="322385"/>
                  <a:ext cx="136525" cy="172085"/>
                </a:xfrm>
                <a:prstGeom prst="rect">
                  <a:avLst/>
                </a:prstGeom>
              </p:spPr>
            </p:pic>
            <p:pic>
              <p:nvPicPr>
                <p:cNvPr id="17" name="图片 16">
                  <a:extLst>
                    <a:ext uri="{FF2B5EF4-FFF2-40B4-BE49-F238E27FC236}">
                      <a16:creationId xmlns:a16="http://schemas.microsoft.com/office/drawing/2014/main" id="{ACDF2D2B-B5B3-4BE3-8771-4931816C611F}"/>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95400" y="574431"/>
                  <a:ext cx="139700" cy="164465"/>
                </a:xfrm>
                <a:prstGeom prst="rect">
                  <a:avLst/>
                </a:prstGeom>
              </p:spPr>
            </p:pic>
          </p:grpSp>
          <p:pic>
            <p:nvPicPr>
              <p:cNvPr id="9" name="图片 8">
                <a:extLst>
                  <a:ext uri="{FF2B5EF4-FFF2-40B4-BE49-F238E27FC236}">
                    <a16:creationId xmlns:a16="http://schemas.microsoft.com/office/drawing/2014/main" id="{E940D784-BAF8-40BD-B873-6E05DDB6DA48}"/>
                  </a:ext>
                </a:extLst>
              </p:cNvPr>
              <p:cNvPicPr>
                <a:picLocks noChangeAspect="1"/>
              </p:cNvPicPr>
              <p:nvPr/>
            </p:nvPicPr>
            <p:blipFill>
              <a:blip r:embed="rId10" cstate="print">
                <a:clrChange>
                  <a:clrFrom>
                    <a:srgbClr val="000000"/>
                  </a:clrFrom>
                  <a:clrTo>
                    <a:srgbClr val="000000">
                      <a:alpha val="0"/>
                    </a:srgbClr>
                  </a:clrTo>
                </a:clrChange>
                <a:extLst>
                  <a:ext uri="{28A0092B-C50C-407E-A947-70E740481C1C}">
                    <a14:useLocalDpi xmlns:a14="http://schemas.microsoft.com/office/drawing/2010/main" val="0"/>
                  </a:ext>
                </a:extLst>
              </a:blip>
              <a:stretch>
                <a:fillRect/>
              </a:stretch>
            </p:blipFill>
            <p:spPr>
              <a:xfrm>
                <a:off x="0" y="0"/>
                <a:ext cx="3587115" cy="2338705"/>
              </a:xfrm>
              <a:prstGeom prst="rect">
                <a:avLst/>
              </a:prstGeom>
            </p:spPr>
          </p:pic>
        </p:grpSp>
        <p:sp>
          <p:nvSpPr>
            <p:cNvPr id="7" name="文本框 30">
              <a:extLst>
                <a:ext uri="{FF2B5EF4-FFF2-40B4-BE49-F238E27FC236}">
                  <a16:creationId xmlns:a16="http://schemas.microsoft.com/office/drawing/2014/main" id="{6560197E-2712-42CF-874C-041A8A5C03B4}"/>
                </a:ext>
              </a:extLst>
            </p:cNvPr>
            <p:cNvSpPr txBox="1"/>
            <p:nvPr/>
          </p:nvSpPr>
          <p:spPr>
            <a:xfrm>
              <a:off x="0" y="1811215"/>
              <a:ext cx="2813685" cy="198120"/>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0"/>
                </a:spcAft>
              </a:pPr>
              <a:r>
                <a:rPr lang="zh-CN" sz="1000" kern="100">
                  <a:effectLst/>
                  <a:latin typeface="等线 Light" panose="02010600030101010101" pitchFamily="2" charset="-122"/>
                  <a:ea typeface="黑体" panose="02010609060101010101" pitchFamily="49" charset="-122"/>
                  <a:cs typeface="Times New Roman" panose="02020603050405020304" pitchFamily="18" charset="0"/>
                </a:rPr>
                <a:t>图</a:t>
              </a:r>
              <a:r>
                <a:rPr lang="en-US" sz="1000" kern="100">
                  <a:effectLst/>
                  <a:latin typeface="等线 Light" panose="02010600030101010101" pitchFamily="2" charset="-122"/>
                  <a:ea typeface="等线 Light" panose="02010600030101010101" pitchFamily="2" charset="-122"/>
                  <a:cs typeface="Times New Roman" panose="02020603050405020304" pitchFamily="18" charset="0"/>
                </a:rPr>
                <a:t>7</a:t>
              </a:r>
              <a:r>
                <a:rPr lang="zh-CN" sz="1000" kern="100">
                  <a:effectLst/>
                  <a:latin typeface="等线 Light" panose="02010600030101010101" pitchFamily="2" charset="-122"/>
                  <a:ea typeface="黑体" panose="02010609060101010101" pitchFamily="49" charset="-122"/>
                  <a:cs typeface="Times New Roman" panose="02020603050405020304" pitchFamily="18" charset="0"/>
                </a:rPr>
                <a:t>分块后模型</a:t>
              </a:r>
              <a:endParaRPr lang="zh-CN" sz="1000" kern="100">
                <a:effectLst/>
                <a:latin typeface="等线 Light" panose="02010600030101010101" pitchFamily="2" charset="-122"/>
                <a:ea typeface="等线 Light" panose="02010600030101010101" pitchFamily="2" charset="-122"/>
                <a:cs typeface="Times New Roman" panose="02020603050405020304" pitchFamily="18" charset="0"/>
              </a:endParaRPr>
            </a:p>
          </p:txBody>
        </p:sp>
      </p:grpSp>
      <p:grpSp>
        <p:nvGrpSpPr>
          <p:cNvPr id="2" name="组合 1">
            <a:extLst>
              <a:ext uri="{FF2B5EF4-FFF2-40B4-BE49-F238E27FC236}">
                <a16:creationId xmlns:a16="http://schemas.microsoft.com/office/drawing/2014/main" id="{4F3AE4EF-F7A2-4FD3-A491-F0DE1A1B3BA4}"/>
              </a:ext>
            </a:extLst>
          </p:cNvPr>
          <p:cNvGrpSpPr/>
          <p:nvPr/>
        </p:nvGrpSpPr>
        <p:grpSpPr>
          <a:xfrm>
            <a:off x="6556437" y="2753642"/>
            <a:ext cx="5837497" cy="4484955"/>
            <a:chOff x="0" y="0"/>
            <a:chExt cx="2348865" cy="1822352"/>
          </a:xfrm>
        </p:grpSpPr>
        <p:pic>
          <p:nvPicPr>
            <p:cNvPr id="3" name="图片 2">
              <a:extLst>
                <a:ext uri="{FF2B5EF4-FFF2-40B4-BE49-F238E27FC236}">
                  <a16:creationId xmlns:a16="http://schemas.microsoft.com/office/drawing/2014/main" id="{FF054040-D334-4009-8B60-F4B3808CCD78}"/>
                </a:ext>
              </a:extLst>
            </p:cNvPr>
            <p:cNvPicPr>
              <a:picLocks noChangeAspect="1"/>
            </p:cNvPicPr>
            <p:nvPr/>
          </p:nvPicPr>
          <p:blipFill>
            <a:blip r:embed="rId11"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0" y="0"/>
              <a:ext cx="2348865" cy="1546860"/>
            </a:xfrm>
            <a:prstGeom prst="rect">
              <a:avLst/>
            </a:prstGeom>
            <a:noFill/>
            <a:ln>
              <a:noFill/>
            </a:ln>
          </p:spPr>
        </p:pic>
        <p:sp>
          <p:nvSpPr>
            <p:cNvPr id="4" name="文本框 31">
              <a:extLst>
                <a:ext uri="{FF2B5EF4-FFF2-40B4-BE49-F238E27FC236}">
                  <a16:creationId xmlns:a16="http://schemas.microsoft.com/office/drawing/2014/main" id="{B4D7E5C1-C9F3-4004-B16E-7B7B94976079}"/>
                </a:ext>
              </a:extLst>
            </p:cNvPr>
            <p:cNvSpPr txBox="1"/>
            <p:nvPr/>
          </p:nvSpPr>
          <p:spPr>
            <a:xfrm>
              <a:off x="0" y="1647092"/>
              <a:ext cx="2223770" cy="175260"/>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algn="ctr">
                <a:spcAft>
                  <a:spcPts val="0"/>
                </a:spcAft>
              </a:pPr>
              <a:r>
                <a:rPr lang="zh-CN" sz="1000" kern="100">
                  <a:effectLst/>
                  <a:latin typeface="等线 Light" panose="02010600030101010101" pitchFamily="2" charset="-122"/>
                  <a:ea typeface="黑体" panose="02010609060101010101" pitchFamily="49" charset="-122"/>
                  <a:cs typeface="Times New Roman" panose="02020603050405020304" pitchFamily="18" charset="0"/>
                </a:rPr>
                <a:t>图</a:t>
              </a:r>
              <a:r>
                <a:rPr lang="en-US" sz="1000" kern="100">
                  <a:effectLst/>
                  <a:latin typeface="等线 Light" panose="02010600030101010101" pitchFamily="2" charset="-122"/>
                  <a:ea typeface="等线 Light" panose="02010600030101010101" pitchFamily="2" charset="-122"/>
                  <a:cs typeface="Times New Roman" panose="02020603050405020304" pitchFamily="18" charset="0"/>
                </a:rPr>
                <a:t> 8</a:t>
              </a:r>
              <a:r>
                <a:rPr lang="zh-CN" sz="1000" kern="100">
                  <a:effectLst/>
                  <a:latin typeface="等线 Light" panose="02010600030101010101" pitchFamily="2" charset="-122"/>
                  <a:ea typeface="黑体" panose="02010609060101010101" pitchFamily="49" charset="-122"/>
                  <a:cs typeface="Times New Roman" panose="02020603050405020304" pitchFamily="18" charset="0"/>
                </a:rPr>
                <a:t>网格化后模型</a:t>
              </a:r>
              <a:endParaRPr lang="zh-CN" sz="1000" kern="100">
                <a:effectLst/>
                <a:latin typeface="等线 Light" panose="02010600030101010101" pitchFamily="2" charset="-122"/>
                <a:ea typeface="等线 Light" panose="02010600030101010101" pitchFamily="2" charset="-122"/>
                <a:cs typeface="Times New Roman" panose="02020603050405020304" pitchFamily="18" charset="0"/>
              </a:endParaRPr>
            </a:p>
          </p:txBody>
        </p:sp>
      </p:grpSp>
      <p:sp>
        <p:nvSpPr>
          <p:cNvPr id="18" name="文本框 17">
            <a:extLst>
              <a:ext uri="{FF2B5EF4-FFF2-40B4-BE49-F238E27FC236}">
                <a16:creationId xmlns:a16="http://schemas.microsoft.com/office/drawing/2014/main" id="{F6560BB4-0A04-46BF-B539-86A1B1456458}"/>
              </a:ext>
            </a:extLst>
          </p:cNvPr>
          <p:cNvSpPr txBox="1"/>
          <p:nvPr/>
        </p:nvSpPr>
        <p:spPr>
          <a:xfrm>
            <a:off x="679756" y="5545931"/>
            <a:ext cx="2916919" cy="1600438"/>
          </a:xfrm>
          <a:prstGeom prst="rect">
            <a:avLst/>
          </a:prstGeom>
          <a:noFill/>
        </p:spPr>
        <p:txBody>
          <a:bodyPr wrap="square" rtlCol="0">
            <a:spAutoFit/>
          </a:bodyPr>
          <a:lstStyle/>
          <a:p>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Cooper——</a:t>
            </a:r>
            <a:r>
              <a:rPr lang="zh-CN" altLang="zh-CN" sz="1600" dirty="0">
                <a:latin typeface="微软雅黑" panose="020B0503020204020204" pitchFamily="34" charset="-122"/>
                <a:ea typeface="微软雅黑" panose="020B0503020204020204" pitchFamily="34" charset="-122"/>
              </a:rPr>
              <a:t>是一种典型的结构性划分网格方法。</a:t>
            </a:r>
          </a:p>
          <a:p>
            <a:r>
              <a:rPr lang="en-US" altLang="zh-CN" sz="1600" dirty="0" err="1">
                <a:latin typeface="Times New Roman" panose="02020603050405020304" pitchFamily="18" charset="0"/>
                <a:ea typeface="微软雅黑" panose="020B0503020204020204" pitchFamily="34" charset="-122"/>
                <a:cs typeface="Times New Roman" panose="02020603050405020304" pitchFamily="18" charset="0"/>
              </a:rPr>
              <a:t>Tgrid</a:t>
            </a:r>
            <a:r>
              <a:rPr lang="en-US" altLang="zh-CN" sz="1600" dirty="0">
                <a:latin typeface="Times New Roman" panose="02020603050405020304" pitchFamily="18" charset="0"/>
                <a:ea typeface="微软雅黑" panose="020B0503020204020204" pitchFamily="34" charset="-122"/>
                <a:cs typeface="Times New Roman" panose="02020603050405020304" pitchFamily="18" charset="0"/>
              </a:rPr>
              <a:t>——</a:t>
            </a:r>
            <a:r>
              <a:rPr lang="zh-CN" altLang="zh-CN" sz="1600" dirty="0">
                <a:latin typeface="微软雅黑" panose="020B0503020204020204" pitchFamily="34" charset="-122"/>
                <a:ea typeface="微软雅黑" panose="020B0503020204020204" pitchFamily="34" charset="-122"/>
              </a:rPr>
              <a:t>将网格指定为四面体元素，是一种普遍使用的非结构网格划分方法。</a:t>
            </a:r>
          </a:p>
          <a:p>
            <a:endParaRPr lang="zh-CN" altLang="en-US" sz="1600" dirty="0">
              <a:latin typeface="微软雅黑" panose="020B0503020204020204" pitchFamily="34" charset="-122"/>
              <a:ea typeface="微软雅黑" panose="020B0503020204020204" pitchFamily="34" charset="-122"/>
            </a:endParaRPr>
          </a:p>
        </p:txBody>
      </p:sp>
      <p:grpSp>
        <p:nvGrpSpPr>
          <p:cNvPr id="19" name="组合 18">
            <a:extLst>
              <a:ext uri="{FF2B5EF4-FFF2-40B4-BE49-F238E27FC236}">
                <a16:creationId xmlns:a16="http://schemas.microsoft.com/office/drawing/2014/main" id="{95C154D5-4A90-4A95-98A6-697B20E88E42}"/>
              </a:ext>
            </a:extLst>
          </p:cNvPr>
          <p:cNvGrpSpPr/>
          <p:nvPr/>
        </p:nvGrpSpPr>
        <p:grpSpPr>
          <a:xfrm>
            <a:off x="2112396" y="3343983"/>
            <a:ext cx="1162265" cy="1740909"/>
            <a:chOff x="0" y="0"/>
            <a:chExt cx="1482525" cy="2220351"/>
          </a:xfrm>
        </p:grpSpPr>
        <p:pic>
          <p:nvPicPr>
            <p:cNvPr id="20" name="图片 19">
              <a:extLst>
                <a:ext uri="{FF2B5EF4-FFF2-40B4-BE49-F238E27FC236}">
                  <a16:creationId xmlns:a16="http://schemas.microsoft.com/office/drawing/2014/main" id="{1D370521-137A-432B-9AF4-DB058E06AB15}"/>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0" y="0"/>
              <a:ext cx="1465580" cy="2027555"/>
            </a:xfrm>
            <a:prstGeom prst="rect">
              <a:avLst/>
            </a:prstGeom>
            <a:noFill/>
            <a:ln>
              <a:noFill/>
            </a:ln>
          </p:spPr>
        </p:pic>
        <p:sp>
          <p:nvSpPr>
            <p:cNvPr id="21" name="文本框 34">
              <a:extLst>
                <a:ext uri="{FF2B5EF4-FFF2-40B4-BE49-F238E27FC236}">
                  <a16:creationId xmlns:a16="http://schemas.microsoft.com/office/drawing/2014/main" id="{144275E6-7299-444C-951E-5B2364792443}"/>
                </a:ext>
              </a:extLst>
            </p:cNvPr>
            <p:cNvSpPr txBox="1"/>
            <p:nvPr/>
          </p:nvSpPr>
          <p:spPr>
            <a:xfrm>
              <a:off x="17580" y="2022231"/>
              <a:ext cx="1464945" cy="198120"/>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0"/>
                </a:spcAft>
              </a:pPr>
              <a:r>
                <a:rPr lang="zh-CN" sz="1000" kern="100">
                  <a:effectLst/>
                  <a:latin typeface="等线 Light" panose="02010600030101010101" pitchFamily="2" charset="-122"/>
                  <a:ea typeface="黑体" panose="02010609060101010101" pitchFamily="49" charset="-122"/>
                  <a:cs typeface="Times New Roman" panose="02020603050405020304" pitchFamily="18" charset="0"/>
                </a:rPr>
                <a:t>图</a:t>
              </a:r>
              <a:r>
                <a:rPr lang="en-US" sz="1000" kern="100">
                  <a:effectLst/>
                  <a:latin typeface="等线 Light" panose="02010600030101010101" pitchFamily="2" charset="-122"/>
                  <a:ea typeface="等线 Light" panose="02010600030101010101" pitchFamily="2" charset="-122"/>
                  <a:cs typeface="Times New Roman" panose="02020603050405020304" pitchFamily="18" charset="0"/>
                </a:rPr>
                <a:t>10</a:t>
              </a:r>
              <a:r>
                <a:rPr lang="zh-CN" sz="1000" kern="100">
                  <a:effectLst/>
                  <a:latin typeface="等线 Light" panose="02010600030101010101" pitchFamily="2" charset="-122"/>
                  <a:ea typeface="黑体" panose="02010609060101010101" pitchFamily="49" charset="-122"/>
                  <a:cs typeface="Times New Roman" panose="02020603050405020304" pitchFamily="18" charset="0"/>
                </a:rPr>
                <a:t>源式体网格划分</a:t>
              </a:r>
              <a:endParaRPr lang="zh-CN" sz="1000" kern="100">
                <a:effectLst/>
                <a:latin typeface="等线 Light" panose="02010600030101010101" pitchFamily="2" charset="-122"/>
                <a:ea typeface="等线 Light" panose="02010600030101010101" pitchFamily="2" charset="-122"/>
                <a:cs typeface="Times New Roman" panose="02020603050405020304" pitchFamily="18" charset="0"/>
              </a:endParaRPr>
            </a:p>
          </p:txBody>
        </p:sp>
      </p:grpSp>
      <p:grpSp>
        <p:nvGrpSpPr>
          <p:cNvPr id="22" name="组合 21">
            <a:extLst>
              <a:ext uri="{FF2B5EF4-FFF2-40B4-BE49-F238E27FC236}">
                <a16:creationId xmlns:a16="http://schemas.microsoft.com/office/drawing/2014/main" id="{F4BA5457-0CF2-449E-AF0B-16A511D802AF}"/>
              </a:ext>
            </a:extLst>
          </p:cNvPr>
          <p:cNvGrpSpPr/>
          <p:nvPr/>
        </p:nvGrpSpPr>
        <p:grpSpPr>
          <a:xfrm>
            <a:off x="684458" y="3328293"/>
            <a:ext cx="1171229" cy="1731945"/>
            <a:chOff x="0" y="0"/>
            <a:chExt cx="1494106" cy="2208530"/>
          </a:xfrm>
        </p:grpSpPr>
        <p:pic>
          <p:nvPicPr>
            <p:cNvPr id="23" name="图片 22">
              <a:extLst>
                <a:ext uri="{FF2B5EF4-FFF2-40B4-BE49-F238E27FC236}">
                  <a16:creationId xmlns:a16="http://schemas.microsoft.com/office/drawing/2014/main" id="{5AC1BFC9-F032-4384-9931-84FDFEE4D5BC}"/>
                </a:ext>
              </a:extLst>
            </p:cNvPr>
            <p:cNvPicPr>
              <a:picLocks noChangeAspect="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3446" y="0"/>
              <a:ext cx="1470660" cy="2010410"/>
            </a:xfrm>
            <a:prstGeom prst="rect">
              <a:avLst/>
            </a:prstGeom>
            <a:noFill/>
            <a:ln>
              <a:noFill/>
            </a:ln>
          </p:spPr>
        </p:pic>
        <p:sp>
          <p:nvSpPr>
            <p:cNvPr id="24" name="文本框 35">
              <a:extLst>
                <a:ext uri="{FF2B5EF4-FFF2-40B4-BE49-F238E27FC236}">
                  <a16:creationId xmlns:a16="http://schemas.microsoft.com/office/drawing/2014/main" id="{B13E301E-9961-4D62-A599-588923280109}"/>
                </a:ext>
              </a:extLst>
            </p:cNvPr>
            <p:cNvSpPr txBox="1"/>
            <p:nvPr/>
          </p:nvSpPr>
          <p:spPr>
            <a:xfrm>
              <a:off x="0" y="2010410"/>
              <a:ext cx="1470025" cy="198120"/>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algn="ctr">
                <a:spcAft>
                  <a:spcPts val="0"/>
                </a:spcAft>
              </a:pPr>
              <a:r>
                <a:rPr lang="zh-CN" sz="1000" kern="100">
                  <a:effectLst/>
                  <a:latin typeface="等线 Light" panose="02010600030101010101" pitchFamily="2" charset="-122"/>
                  <a:ea typeface="黑体" panose="02010609060101010101" pitchFamily="49" charset="-122"/>
                  <a:cs typeface="Times New Roman" panose="02020603050405020304" pitchFamily="18" charset="0"/>
                </a:rPr>
                <a:t>图</a:t>
              </a:r>
              <a:r>
                <a:rPr lang="en-US" sz="1000" kern="100">
                  <a:effectLst/>
                  <a:latin typeface="等线 Light" panose="02010600030101010101" pitchFamily="2" charset="-122"/>
                  <a:ea typeface="等线 Light" panose="02010600030101010101" pitchFamily="2" charset="-122"/>
                  <a:cs typeface="Times New Roman" panose="02020603050405020304" pitchFamily="18" charset="0"/>
                </a:rPr>
                <a:t>11</a:t>
              </a:r>
              <a:r>
                <a:rPr lang="zh-CN" sz="1000" kern="100">
                  <a:effectLst/>
                  <a:latin typeface="等线 Light" panose="02010600030101010101" pitchFamily="2" charset="-122"/>
                  <a:ea typeface="黑体" panose="02010609060101010101" pitchFamily="49" charset="-122"/>
                  <a:cs typeface="Times New Roman" panose="02020603050405020304" pitchFamily="18" charset="0"/>
                </a:rPr>
                <a:t>三角体网格划分</a:t>
              </a:r>
              <a:endParaRPr lang="zh-CN" sz="1000" kern="100">
                <a:effectLst/>
                <a:latin typeface="等线 Light" panose="02010600030101010101" pitchFamily="2" charset="-122"/>
                <a:ea typeface="等线 Light" panose="02010600030101010101" pitchFamily="2" charset="-122"/>
                <a:cs typeface="Times New Roman" panose="02020603050405020304" pitchFamily="18" charset="0"/>
              </a:endParaRPr>
            </a:p>
          </p:txBody>
        </p:sp>
      </p:grpSp>
    </p:spTree>
    <p:extLst>
      <p:ext uri="{BB962C8B-B14F-4D97-AF65-F5344CB8AC3E}">
        <p14:creationId xmlns:p14="http://schemas.microsoft.com/office/powerpoint/2010/main" val="4284087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3FA07958-A6CA-4065-973F-A62BFDA01F54}"/>
              </a:ext>
            </a:extLst>
          </p:cNvPr>
          <p:cNvSpPr txBox="1"/>
          <p:nvPr/>
        </p:nvSpPr>
        <p:spPr>
          <a:xfrm>
            <a:off x="372973" y="362225"/>
            <a:ext cx="1579746" cy="374375"/>
          </a:xfrm>
          <a:prstGeom prst="rect">
            <a:avLst/>
          </a:prstGeom>
          <a:noFill/>
        </p:spPr>
        <p:txBody>
          <a:bodyPr wrap="none" lIns="96434" tIns="48217" rIns="96434" bIns="48217" rtlCol="0">
            <a:spAutoFit/>
          </a:bodyPr>
          <a:lstStyle/>
          <a:p>
            <a:pPr defTabSz="964278"/>
            <a:r>
              <a:rPr lang="zh-CN" altLang="en-US" dirty="0">
                <a:solidFill>
                  <a:srgbClr val="E7E6E6">
                    <a:lumMod val="25000"/>
                  </a:srgbClr>
                </a:solidFill>
                <a:latin typeface="微软雅黑" panose="020B0503020204020204" pitchFamily="34" charset="-122"/>
                <a:ea typeface="微软雅黑" panose="020B0503020204020204" pitchFamily="34" charset="-122"/>
                <a:cs typeface="+mn-ea"/>
                <a:sym typeface="+mn-lt"/>
              </a:rPr>
              <a:t>网格质量检查</a:t>
            </a:r>
          </a:p>
        </p:txBody>
      </p:sp>
      <p:pic>
        <p:nvPicPr>
          <p:cNvPr id="28" name="图片 27">
            <a:extLst>
              <a:ext uri="{FF2B5EF4-FFF2-40B4-BE49-F238E27FC236}">
                <a16:creationId xmlns:a16="http://schemas.microsoft.com/office/drawing/2014/main" id="{AF6AB087-F704-41FB-9DD6-1AD363DDFBFE}"/>
              </a:ext>
            </a:extLst>
          </p:cNvPr>
          <p:cNvPicPr>
            <a:picLocks noChangeAspect="1"/>
          </p:cNvPicPr>
          <p:nvPr/>
        </p:nvPicPr>
        <p:blipFill>
          <a:blip r:embed="rId2"/>
          <a:stretch>
            <a:fillRect/>
          </a:stretch>
        </p:blipFill>
        <p:spPr>
          <a:xfrm>
            <a:off x="668735" y="1775635"/>
            <a:ext cx="3168067" cy="4216954"/>
          </a:xfrm>
          <a:prstGeom prst="rect">
            <a:avLst/>
          </a:prstGeom>
        </p:spPr>
      </p:pic>
      <p:pic>
        <p:nvPicPr>
          <p:cNvPr id="29" name="图片 28">
            <a:extLst>
              <a:ext uri="{FF2B5EF4-FFF2-40B4-BE49-F238E27FC236}">
                <a16:creationId xmlns:a16="http://schemas.microsoft.com/office/drawing/2014/main" id="{CB2F8B83-405E-438D-8F30-C84F7BD551BA}"/>
              </a:ext>
            </a:extLst>
          </p:cNvPr>
          <p:cNvPicPr>
            <a:picLocks noChangeAspect="1"/>
          </p:cNvPicPr>
          <p:nvPr/>
        </p:nvPicPr>
        <p:blipFill>
          <a:blip r:embed="rId3"/>
          <a:stretch>
            <a:fillRect/>
          </a:stretch>
        </p:blipFill>
        <p:spPr>
          <a:xfrm>
            <a:off x="4125119" y="2608213"/>
            <a:ext cx="5746437" cy="3384376"/>
          </a:xfrm>
          <a:prstGeom prst="rect">
            <a:avLst/>
          </a:prstGeom>
        </p:spPr>
      </p:pic>
      <p:sp>
        <p:nvSpPr>
          <p:cNvPr id="32" name="椭圆 31">
            <a:extLst>
              <a:ext uri="{FF2B5EF4-FFF2-40B4-BE49-F238E27FC236}">
                <a16:creationId xmlns:a16="http://schemas.microsoft.com/office/drawing/2014/main" id="{8E015740-0802-4F79-BBA3-EC76C4F7565E}"/>
              </a:ext>
            </a:extLst>
          </p:cNvPr>
          <p:cNvSpPr/>
          <p:nvPr/>
        </p:nvSpPr>
        <p:spPr>
          <a:xfrm>
            <a:off x="9309695" y="955082"/>
            <a:ext cx="2016224" cy="1944216"/>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4" name="图片 33">
            <a:extLst>
              <a:ext uri="{FF2B5EF4-FFF2-40B4-BE49-F238E27FC236}">
                <a16:creationId xmlns:a16="http://schemas.microsoft.com/office/drawing/2014/main" id="{C541B961-40C9-4122-A057-81AFFE937934}"/>
              </a:ext>
            </a:extLst>
          </p:cNvPr>
          <p:cNvPicPr>
            <a:picLocks noChangeAspect="1"/>
          </p:cNvPicPr>
          <p:nvPr/>
        </p:nvPicPr>
        <p:blipFill>
          <a:blip r:embed="rId5"/>
          <a:stretch>
            <a:fillRect/>
          </a:stretch>
        </p:blipFill>
        <p:spPr>
          <a:xfrm>
            <a:off x="4125119" y="4624437"/>
            <a:ext cx="4322280" cy="2016224"/>
          </a:xfrm>
          <a:prstGeom prst="rect">
            <a:avLst/>
          </a:prstGeom>
        </p:spPr>
      </p:pic>
    </p:spTree>
    <p:extLst>
      <p:ext uri="{BB962C8B-B14F-4D97-AF65-F5344CB8AC3E}">
        <p14:creationId xmlns:p14="http://schemas.microsoft.com/office/powerpoint/2010/main" val="231228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additive="base">
                                        <p:cTn id="7" dur="500" fill="hold"/>
                                        <p:tgtEl>
                                          <p:spTgt spid="34"/>
                                        </p:tgtEl>
                                        <p:attrNameLst>
                                          <p:attrName>ppt_x</p:attrName>
                                        </p:attrNameLst>
                                      </p:cBhvr>
                                      <p:tavLst>
                                        <p:tav tm="0">
                                          <p:val>
                                            <p:strVal val="#ppt_x"/>
                                          </p:val>
                                        </p:tav>
                                        <p:tav tm="100000">
                                          <p:val>
                                            <p:strVal val="#ppt_x"/>
                                          </p:val>
                                        </p:tav>
                                      </p:tavLst>
                                    </p:anim>
                                    <p:anim calcmode="lin" valueType="num">
                                      <p:cBhvr additive="base">
                                        <p:cTn id="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858750" cy="7232650"/>
          </a:xfrm>
          <a:prstGeom prst="rect">
            <a:avLst/>
          </a:prstGeom>
          <a:blipFill dpi="0" rotWithShape="1">
            <a:blip r:embed="rId2"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6146" name="Freeform 2"/>
          <p:cNvSpPr>
            <a:spLocks/>
          </p:cNvSpPr>
          <p:nvPr/>
        </p:nvSpPr>
        <p:spPr bwMode="auto">
          <a:xfrm>
            <a:off x="1" y="1030066"/>
            <a:ext cx="6201668" cy="6201668"/>
          </a:xfrm>
          <a:custGeom>
            <a:avLst/>
            <a:gdLst>
              <a:gd name="T0" fmla="*/ 3519151 w 1386"/>
              <a:gd name="T1" fmla="*/ 4410075 h 1386"/>
              <a:gd name="T2" fmla="*/ 4410075 w 1386"/>
              <a:gd name="T3" fmla="*/ 2497770 h 1386"/>
              <a:gd name="T4" fmla="*/ 1912305 w 1386"/>
              <a:gd name="T5" fmla="*/ 0 h 1386"/>
              <a:gd name="T6" fmla="*/ 0 w 1386"/>
              <a:gd name="T7" fmla="*/ 890924 h 1386"/>
              <a:gd name="T8" fmla="*/ 0 w 1386"/>
              <a:gd name="T9" fmla="*/ 4104615 h 1386"/>
              <a:gd name="T10" fmla="*/ 0 w 1386"/>
              <a:gd name="T11" fmla="*/ 4410075 h 1386"/>
              <a:gd name="T12" fmla="*/ 305460 w 1386"/>
              <a:gd name="T13" fmla="*/ 4410075 h 1386"/>
              <a:gd name="T14" fmla="*/ 3519151 w 1386"/>
              <a:gd name="T15" fmla="*/ 4410075 h 138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86" h="1386">
                <a:moveTo>
                  <a:pt x="1106" y="1386"/>
                </a:moveTo>
                <a:cubicBezTo>
                  <a:pt x="1277" y="1242"/>
                  <a:pt x="1386" y="1026"/>
                  <a:pt x="1386" y="785"/>
                </a:cubicBezTo>
                <a:cubicBezTo>
                  <a:pt x="1386" y="351"/>
                  <a:pt x="1034" y="0"/>
                  <a:pt x="601" y="0"/>
                </a:cubicBezTo>
                <a:cubicBezTo>
                  <a:pt x="360" y="0"/>
                  <a:pt x="144" y="109"/>
                  <a:pt x="0" y="280"/>
                </a:cubicBezTo>
                <a:cubicBezTo>
                  <a:pt x="0" y="1290"/>
                  <a:pt x="0" y="1290"/>
                  <a:pt x="0" y="1290"/>
                </a:cubicBezTo>
                <a:cubicBezTo>
                  <a:pt x="0" y="1386"/>
                  <a:pt x="0" y="1386"/>
                  <a:pt x="0" y="1386"/>
                </a:cubicBezTo>
                <a:cubicBezTo>
                  <a:pt x="96" y="1386"/>
                  <a:pt x="96" y="1386"/>
                  <a:pt x="96" y="1386"/>
                </a:cubicBezTo>
                <a:lnTo>
                  <a:pt x="1106" y="1386"/>
                </a:lnTo>
                <a:close/>
              </a:path>
            </a:pathLst>
          </a:custGeom>
          <a:solidFill>
            <a:schemeClr val="accent2">
              <a:alpha val="70195"/>
            </a:schemeClr>
          </a:solidFill>
          <a:ln>
            <a:noFill/>
          </a:ln>
          <a:extLst/>
        </p:spPr>
        <p:txBody>
          <a:bodyPr/>
          <a:lstStyle/>
          <a:p>
            <a:endParaRPr lang="zh-CN" altLang="en-US" sz="2669">
              <a:latin typeface="Arial" panose="020B0604020202020204" pitchFamily="34" charset="0"/>
              <a:ea typeface="微软雅黑" panose="020B0503020204020204" pitchFamily="34" charset="-122"/>
              <a:sym typeface="Arial" panose="020B0604020202020204" pitchFamily="34" charset="0"/>
            </a:endParaRPr>
          </a:p>
        </p:txBody>
      </p:sp>
      <p:sp>
        <p:nvSpPr>
          <p:cNvPr id="6147" name="Freeform 3"/>
          <p:cNvSpPr>
            <a:spLocks/>
          </p:cNvSpPr>
          <p:nvPr/>
        </p:nvSpPr>
        <p:spPr bwMode="auto">
          <a:xfrm>
            <a:off x="0" y="1853828"/>
            <a:ext cx="5377905" cy="5377905"/>
          </a:xfrm>
          <a:custGeom>
            <a:avLst/>
            <a:gdLst>
              <a:gd name="T0" fmla="*/ 1912144 w 1202"/>
              <a:gd name="T1" fmla="*/ 0 h 1202"/>
              <a:gd name="T2" fmla="*/ 0 w 1202"/>
              <a:gd name="T3" fmla="*/ 1912144 h 1202"/>
              <a:gd name="T4" fmla="*/ 0 w 1202"/>
              <a:gd name="T5" fmla="*/ 3824288 h 1202"/>
              <a:gd name="T6" fmla="*/ 1912144 w 1202"/>
              <a:gd name="T7" fmla="*/ 3824288 h 1202"/>
              <a:gd name="T8" fmla="*/ 3824288 w 1202"/>
              <a:gd name="T9" fmla="*/ 1912144 h 1202"/>
              <a:gd name="T10" fmla="*/ 1912144 w 1202"/>
              <a:gd name="T11" fmla="*/ 0 h 1202"/>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202" h="1202">
                <a:moveTo>
                  <a:pt x="601" y="0"/>
                </a:moveTo>
                <a:cubicBezTo>
                  <a:pt x="269" y="0"/>
                  <a:pt x="0" y="269"/>
                  <a:pt x="0" y="601"/>
                </a:cubicBezTo>
                <a:cubicBezTo>
                  <a:pt x="0" y="1202"/>
                  <a:pt x="0" y="1202"/>
                  <a:pt x="0" y="1202"/>
                </a:cubicBezTo>
                <a:cubicBezTo>
                  <a:pt x="601" y="1202"/>
                  <a:pt x="601" y="1202"/>
                  <a:pt x="601" y="1202"/>
                </a:cubicBezTo>
                <a:cubicBezTo>
                  <a:pt x="933" y="1202"/>
                  <a:pt x="1202" y="933"/>
                  <a:pt x="1202" y="601"/>
                </a:cubicBezTo>
                <a:cubicBezTo>
                  <a:pt x="1202" y="269"/>
                  <a:pt x="933" y="0"/>
                  <a:pt x="601" y="0"/>
                </a:cubicBezTo>
                <a:close/>
              </a:path>
            </a:pathLst>
          </a:custGeom>
          <a:solidFill>
            <a:schemeClr val="accent1">
              <a:lumMod val="50000"/>
              <a:alpha val="70195"/>
            </a:schemeClr>
          </a:solidFill>
          <a:ln>
            <a:noFill/>
          </a:ln>
          <a:extLst/>
        </p:spPr>
        <p:txBody>
          <a:bodyPr/>
          <a:lstStyle/>
          <a:p>
            <a:endParaRPr lang="zh-CN" altLang="en-US" sz="2669">
              <a:latin typeface="Arial" panose="020B0604020202020204" pitchFamily="34" charset="0"/>
              <a:ea typeface="微软雅黑" panose="020B0503020204020204" pitchFamily="34" charset="-122"/>
              <a:sym typeface="Arial" panose="020B0604020202020204" pitchFamily="34" charset="0"/>
            </a:endParaRPr>
          </a:p>
        </p:txBody>
      </p:sp>
      <p:grpSp>
        <p:nvGrpSpPr>
          <p:cNvPr id="3" name="Group 4"/>
          <p:cNvGrpSpPr>
            <a:grpSpLocks/>
          </p:cNvGrpSpPr>
          <p:nvPr/>
        </p:nvGrpSpPr>
        <p:grpSpPr bwMode="auto">
          <a:xfrm>
            <a:off x="4163468" y="2242271"/>
            <a:ext cx="817066" cy="817066"/>
            <a:chOff x="0" y="0"/>
            <a:chExt cx="366" cy="366"/>
          </a:xfrm>
        </p:grpSpPr>
        <p:sp>
          <p:nvSpPr>
            <p:cNvPr id="6152" name="Oval 5"/>
            <p:cNvSpPr>
              <a:spLocks noChangeArrowheads="1"/>
            </p:cNvSpPr>
            <p:nvPr/>
          </p:nvSpPr>
          <p:spPr bwMode="auto">
            <a:xfrm>
              <a:off x="0" y="0"/>
              <a:ext cx="366" cy="366"/>
            </a:xfrm>
            <a:prstGeom prst="ellipse">
              <a:avLst/>
            </a:pr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669">
                <a:ea typeface="微软雅黑" panose="020B0503020204020204" pitchFamily="34" charset="-122"/>
                <a:sym typeface="Arial" panose="020B0604020202020204" pitchFamily="34" charset="0"/>
              </a:endParaRPr>
            </a:p>
          </p:txBody>
        </p:sp>
        <p:sp>
          <p:nvSpPr>
            <p:cNvPr id="6153" name="Freeform 6"/>
            <p:cNvSpPr>
              <a:spLocks noEditPoints="1"/>
            </p:cNvSpPr>
            <p:nvPr/>
          </p:nvSpPr>
          <p:spPr bwMode="auto">
            <a:xfrm>
              <a:off x="108" y="100"/>
              <a:ext cx="148" cy="164"/>
            </a:xfrm>
            <a:custGeom>
              <a:avLst/>
              <a:gdLst>
                <a:gd name="T0" fmla="*/ 140 w 71"/>
                <a:gd name="T1" fmla="*/ 21 h 79"/>
                <a:gd name="T2" fmla="*/ 144 w 71"/>
                <a:gd name="T3" fmla="*/ 6 h 79"/>
                <a:gd name="T4" fmla="*/ 148 w 71"/>
                <a:gd name="T5" fmla="*/ 17 h 79"/>
                <a:gd name="T6" fmla="*/ 15 w 71"/>
                <a:gd name="T7" fmla="*/ 6 h 79"/>
                <a:gd name="T8" fmla="*/ 60 w 71"/>
                <a:gd name="T9" fmla="*/ 0 h 79"/>
                <a:gd name="T10" fmla="*/ 90 w 71"/>
                <a:gd name="T11" fmla="*/ 6 h 79"/>
                <a:gd name="T12" fmla="*/ 135 w 71"/>
                <a:gd name="T13" fmla="*/ 21 h 79"/>
                <a:gd name="T14" fmla="*/ 15 w 71"/>
                <a:gd name="T15" fmla="*/ 6 h 79"/>
                <a:gd name="T16" fmla="*/ 0 w 71"/>
                <a:gd name="T17" fmla="*/ 10 h 79"/>
                <a:gd name="T18" fmla="*/ 10 w 71"/>
                <a:gd name="T19" fmla="*/ 6 h 79"/>
                <a:gd name="T20" fmla="*/ 6 w 71"/>
                <a:gd name="T21" fmla="*/ 21 h 79"/>
                <a:gd name="T22" fmla="*/ 133 w 71"/>
                <a:gd name="T23" fmla="*/ 27 h 79"/>
                <a:gd name="T24" fmla="*/ 17 w 71"/>
                <a:gd name="T25" fmla="*/ 118 h 79"/>
                <a:gd name="T26" fmla="*/ 133 w 71"/>
                <a:gd name="T27" fmla="*/ 27 h 79"/>
                <a:gd name="T28" fmla="*/ 108 w 71"/>
                <a:gd name="T29" fmla="*/ 102 h 79"/>
                <a:gd name="T30" fmla="*/ 85 w 71"/>
                <a:gd name="T31" fmla="*/ 95 h 79"/>
                <a:gd name="T32" fmla="*/ 85 w 71"/>
                <a:gd name="T33" fmla="*/ 89 h 79"/>
                <a:gd name="T34" fmla="*/ 123 w 71"/>
                <a:gd name="T35" fmla="*/ 83 h 79"/>
                <a:gd name="T36" fmla="*/ 85 w 71"/>
                <a:gd name="T37" fmla="*/ 89 h 79"/>
                <a:gd name="T38" fmla="*/ 123 w 71"/>
                <a:gd name="T39" fmla="*/ 73 h 79"/>
                <a:gd name="T40" fmla="*/ 85 w 71"/>
                <a:gd name="T41" fmla="*/ 66 h 79"/>
                <a:gd name="T42" fmla="*/ 52 w 71"/>
                <a:gd name="T43" fmla="*/ 108 h 79"/>
                <a:gd name="T44" fmla="*/ 48 w 71"/>
                <a:gd name="T45" fmla="*/ 89 h 79"/>
                <a:gd name="T46" fmla="*/ 29 w 71"/>
                <a:gd name="T47" fmla="*/ 85 h 79"/>
                <a:gd name="T48" fmla="*/ 79 w 71"/>
                <a:gd name="T49" fmla="*/ 83 h 79"/>
                <a:gd name="T50" fmla="*/ 54 w 71"/>
                <a:gd name="T51" fmla="*/ 83 h 79"/>
                <a:gd name="T52" fmla="*/ 27 w 71"/>
                <a:gd name="T53" fmla="*/ 46 h 79"/>
                <a:gd name="T54" fmla="*/ 79 w 71"/>
                <a:gd name="T55" fmla="*/ 35 h 79"/>
                <a:gd name="T56" fmla="*/ 27 w 71"/>
                <a:gd name="T57" fmla="*/ 46 h 79"/>
                <a:gd name="T58" fmla="*/ 10 w 71"/>
                <a:gd name="T59" fmla="*/ 135 h 79"/>
                <a:gd name="T60" fmla="*/ 142 w 71"/>
                <a:gd name="T61" fmla="*/ 125 h 79"/>
                <a:gd name="T62" fmla="*/ 65 w 71"/>
                <a:gd name="T63" fmla="*/ 139 h 79"/>
                <a:gd name="T64" fmla="*/ 33 w 71"/>
                <a:gd name="T65" fmla="*/ 164 h 79"/>
                <a:gd name="T66" fmla="*/ 65 w 71"/>
                <a:gd name="T67" fmla="*/ 139 h 79"/>
                <a:gd name="T68" fmla="*/ 100 w 71"/>
                <a:gd name="T69" fmla="*/ 164 h 79"/>
                <a:gd name="T70" fmla="*/ 100 w 71"/>
                <a:gd name="T71" fmla="*/ 139 h 79"/>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0" t="0" r="r" b="b"/>
              <a:pathLst>
                <a:path w="71" h="79">
                  <a:moveTo>
                    <a:pt x="69" y="10"/>
                  </a:moveTo>
                  <a:cubicBezTo>
                    <a:pt x="67" y="10"/>
                    <a:pt x="67" y="10"/>
                    <a:pt x="67" y="10"/>
                  </a:cubicBezTo>
                  <a:cubicBezTo>
                    <a:pt x="67" y="3"/>
                    <a:pt x="67" y="3"/>
                    <a:pt x="67" y="3"/>
                  </a:cubicBezTo>
                  <a:cubicBezTo>
                    <a:pt x="69" y="3"/>
                    <a:pt x="69" y="3"/>
                    <a:pt x="69" y="3"/>
                  </a:cubicBezTo>
                  <a:cubicBezTo>
                    <a:pt x="71" y="5"/>
                    <a:pt x="71" y="5"/>
                    <a:pt x="71" y="5"/>
                  </a:cubicBezTo>
                  <a:cubicBezTo>
                    <a:pt x="71" y="8"/>
                    <a:pt x="71" y="8"/>
                    <a:pt x="71" y="8"/>
                  </a:cubicBezTo>
                  <a:lnTo>
                    <a:pt x="69" y="10"/>
                  </a:lnTo>
                  <a:close/>
                  <a:moveTo>
                    <a:pt x="7" y="3"/>
                  </a:moveTo>
                  <a:cubicBezTo>
                    <a:pt x="29" y="3"/>
                    <a:pt x="29" y="3"/>
                    <a:pt x="29" y="3"/>
                  </a:cubicBezTo>
                  <a:cubicBezTo>
                    <a:pt x="29" y="0"/>
                    <a:pt x="29" y="0"/>
                    <a:pt x="29" y="0"/>
                  </a:cubicBezTo>
                  <a:cubicBezTo>
                    <a:pt x="43" y="0"/>
                    <a:pt x="43" y="0"/>
                    <a:pt x="43" y="0"/>
                  </a:cubicBezTo>
                  <a:cubicBezTo>
                    <a:pt x="43" y="3"/>
                    <a:pt x="43" y="3"/>
                    <a:pt x="43" y="3"/>
                  </a:cubicBezTo>
                  <a:cubicBezTo>
                    <a:pt x="65" y="3"/>
                    <a:pt x="65" y="3"/>
                    <a:pt x="65" y="3"/>
                  </a:cubicBezTo>
                  <a:cubicBezTo>
                    <a:pt x="65" y="10"/>
                    <a:pt x="65" y="10"/>
                    <a:pt x="65" y="10"/>
                  </a:cubicBezTo>
                  <a:cubicBezTo>
                    <a:pt x="7" y="10"/>
                    <a:pt x="7" y="10"/>
                    <a:pt x="7" y="10"/>
                  </a:cubicBezTo>
                  <a:lnTo>
                    <a:pt x="7" y="3"/>
                  </a:lnTo>
                  <a:close/>
                  <a:moveTo>
                    <a:pt x="0" y="8"/>
                  </a:moveTo>
                  <a:cubicBezTo>
                    <a:pt x="0" y="5"/>
                    <a:pt x="0" y="5"/>
                    <a:pt x="0" y="5"/>
                  </a:cubicBezTo>
                  <a:cubicBezTo>
                    <a:pt x="3" y="3"/>
                    <a:pt x="3" y="3"/>
                    <a:pt x="3" y="3"/>
                  </a:cubicBezTo>
                  <a:cubicBezTo>
                    <a:pt x="5" y="3"/>
                    <a:pt x="5" y="3"/>
                    <a:pt x="5" y="3"/>
                  </a:cubicBezTo>
                  <a:cubicBezTo>
                    <a:pt x="5" y="10"/>
                    <a:pt x="5" y="10"/>
                    <a:pt x="5" y="10"/>
                  </a:cubicBezTo>
                  <a:cubicBezTo>
                    <a:pt x="3" y="10"/>
                    <a:pt x="3" y="10"/>
                    <a:pt x="3" y="10"/>
                  </a:cubicBezTo>
                  <a:lnTo>
                    <a:pt x="0" y="8"/>
                  </a:lnTo>
                  <a:close/>
                  <a:moveTo>
                    <a:pt x="64" y="13"/>
                  </a:moveTo>
                  <a:cubicBezTo>
                    <a:pt x="64" y="57"/>
                    <a:pt x="64" y="57"/>
                    <a:pt x="64" y="57"/>
                  </a:cubicBezTo>
                  <a:cubicBezTo>
                    <a:pt x="8" y="57"/>
                    <a:pt x="8" y="57"/>
                    <a:pt x="8" y="57"/>
                  </a:cubicBezTo>
                  <a:cubicBezTo>
                    <a:pt x="8" y="13"/>
                    <a:pt x="8" y="13"/>
                    <a:pt x="8" y="13"/>
                  </a:cubicBezTo>
                  <a:lnTo>
                    <a:pt x="64" y="13"/>
                  </a:lnTo>
                  <a:close/>
                  <a:moveTo>
                    <a:pt x="41" y="49"/>
                  </a:moveTo>
                  <a:cubicBezTo>
                    <a:pt x="52" y="49"/>
                    <a:pt x="52" y="49"/>
                    <a:pt x="52" y="49"/>
                  </a:cubicBezTo>
                  <a:cubicBezTo>
                    <a:pt x="52" y="46"/>
                    <a:pt x="52" y="46"/>
                    <a:pt x="52" y="46"/>
                  </a:cubicBezTo>
                  <a:cubicBezTo>
                    <a:pt x="41" y="46"/>
                    <a:pt x="41" y="46"/>
                    <a:pt x="41" y="46"/>
                  </a:cubicBezTo>
                  <a:lnTo>
                    <a:pt x="41" y="49"/>
                  </a:lnTo>
                  <a:close/>
                  <a:moveTo>
                    <a:pt x="41" y="43"/>
                  </a:moveTo>
                  <a:cubicBezTo>
                    <a:pt x="59" y="43"/>
                    <a:pt x="59" y="43"/>
                    <a:pt x="59" y="43"/>
                  </a:cubicBezTo>
                  <a:cubicBezTo>
                    <a:pt x="59" y="40"/>
                    <a:pt x="59" y="40"/>
                    <a:pt x="59" y="40"/>
                  </a:cubicBezTo>
                  <a:cubicBezTo>
                    <a:pt x="41" y="40"/>
                    <a:pt x="41" y="40"/>
                    <a:pt x="41" y="40"/>
                  </a:cubicBezTo>
                  <a:lnTo>
                    <a:pt x="41" y="43"/>
                  </a:lnTo>
                  <a:close/>
                  <a:moveTo>
                    <a:pt x="41" y="35"/>
                  </a:moveTo>
                  <a:cubicBezTo>
                    <a:pt x="59" y="35"/>
                    <a:pt x="59" y="35"/>
                    <a:pt x="59" y="35"/>
                  </a:cubicBezTo>
                  <a:cubicBezTo>
                    <a:pt x="59" y="32"/>
                    <a:pt x="59" y="32"/>
                    <a:pt x="59" y="32"/>
                  </a:cubicBezTo>
                  <a:cubicBezTo>
                    <a:pt x="41" y="32"/>
                    <a:pt x="41" y="32"/>
                    <a:pt x="41" y="32"/>
                  </a:cubicBezTo>
                  <a:lnTo>
                    <a:pt x="41" y="35"/>
                  </a:lnTo>
                  <a:close/>
                  <a:moveTo>
                    <a:pt x="25" y="52"/>
                  </a:moveTo>
                  <a:cubicBezTo>
                    <a:pt x="30" y="52"/>
                    <a:pt x="35" y="48"/>
                    <a:pt x="36" y="43"/>
                  </a:cubicBezTo>
                  <a:cubicBezTo>
                    <a:pt x="23" y="43"/>
                    <a:pt x="23" y="43"/>
                    <a:pt x="23" y="43"/>
                  </a:cubicBezTo>
                  <a:cubicBezTo>
                    <a:pt x="23" y="30"/>
                    <a:pt x="23" y="30"/>
                    <a:pt x="23" y="30"/>
                  </a:cubicBezTo>
                  <a:cubicBezTo>
                    <a:pt x="17" y="30"/>
                    <a:pt x="14" y="35"/>
                    <a:pt x="14" y="41"/>
                  </a:cubicBezTo>
                  <a:cubicBezTo>
                    <a:pt x="14" y="47"/>
                    <a:pt x="18" y="52"/>
                    <a:pt x="25" y="52"/>
                  </a:cubicBezTo>
                  <a:close/>
                  <a:moveTo>
                    <a:pt x="38" y="40"/>
                  </a:moveTo>
                  <a:cubicBezTo>
                    <a:pt x="38" y="40"/>
                    <a:pt x="38" y="27"/>
                    <a:pt x="26" y="27"/>
                  </a:cubicBezTo>
                  <a:cubicBezTo>
                    <a:pt x="26" y="40"/>
                    <a:pt x="26" y="40"/>
                    <a:pt x="26" y="40"/>
                  </a:cubicBezTo>
                  <a:lnTo>
                    <a:pt x="38" y="40"/>
                  </a:lnTo>
                  <a:close/>
                  <a:moveTo>
                    <a:pt x="13" y="22"/>
                  </a:moveTo>
                  <a:cubicBezTo>
                    <a:pt x="38" y="22"/>
                    <a:pt x="38" y="22"/>
                    <a:pt x="38" y="22"/>
                  </a:cubicBezTo>
                  <a:cubicBezTo>
                    <a:pt x="38" y="17"/>
                    <a:pt x="38" y="17"/>
                    <a:pt x="38" y="17"/>
                  </a:cubicBezTo>
                  <a:cubicBezTo>
                    <a:pt x="13" y="17"/>
                    <a:pt x="13" y="17"/>
                    <a:pt x="13" y="17"/>
                  </a:cubicBezTo>
                  <a:lnTo>
                    <a:pt x="13" y="22"/>
                  </a:lnTo>
                  <a:close/>
                  <a:moveTo>
                    <a:pt x="68" y="65"/>
                  </a:moveTo>
                  <a:cubicBezTo>
                    <a:pt x="5" y="65"/>
                    <a:pt x="5" y="65"/>
                    <a:pt x="5" y="65"/>
                  </a:cubicBezTo>
                  <a:cubicBezTo>
                    <a:pt x="5" y="60"/>
                    <a:pt x="5" y="60"/>
                    <a:pt x="5" y="60"/>
                  </a:cubicBezTo>
                  <a:cubicBezTo>
                    <a:pt x="68" y="60"/>
                    <a:pt x="68" y="60"/>
                    <a:pt x="68" y="60"/>
                  </a:cubicBezTo>
                  <a:lnTo>
                    <a:pt x="68" y="65"/>
                  </a:lnTo>
                  <a:close/>
                  <a:moveTo>
                    <a:pt x="31" y="67"/>
                  </a:moveTo>
                  <a:cubicBezTo>
                    <a:pt x="23" y="79"/>
                    <a:pt x="23" y="79"/>
                    <a:pt x="23" y="79"/>
                  </a:cubicBezTo>
                  <a:cubicBezTo>
                    <a:pt x="16" y="79"/>
                    <a:pt x="16" y="79"/>
                    <a:pt x="16" y="79"/>
                  </a:cubicBezTo>
                  <a:cubicBezTo>
                    <a:pt x="23" y="67"/>
                    <a:pt x="23" y="67"/>
                    <a:pt x="23" y="67"/>
                  </a:cubicBezTo>
                  <a:lnTo>
                    <a:pt x="31" y="67"/>
                  </a:lnTo>
                  <a:close/>
                  <a:moveTo>
                    <a:pt x="55" y="79"/>
                  </a:moveTo>
                  <a:cubicBezTo>
                    <a:pt x="48" y="79"/>
                    <a:pt x="48" y="79"/>
                    <a:pt x="48" y="79"/>
                  </a:cubicBezTo>
                  <a:cubicBezTo>
                    <a:pt x="41" y="67"/>
                    <a:pt x="41" y="67"/>
                    <a:pt x="41" y="67"/>
                  </a:cubicBezTo>
                  <a:cubicBezTo>
                    <a:pt x="48" y="67"/>
                    <a:pt x="48" y="67"/>
                    <a:pt x="48" y="67"/>
                  </a:cubicBezTo>
                  <a:lnTo>
                    <a:pt x="55" y="7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669">
                <a:latin typeface="Arial" panose="020B0604020202020204" pitchFamily="34" charset="0"/>
                <a:ea typeface="微软雅黑" panose="020B0503020204020204" pitchFamily="34" charset="-122"/>
                <a:sym typeface="Arial" panose="020B0604020202020204" pitchFamily="34" charset="0"/>
              </a:endParaRPr>
            </a:p>
          </p:txBody>
        </p:sp>
      </p:grpSp>
      <p:sp>
        <p:nvSpPr>
          <p:cNvPr id="6149" name="Rectangle 7"/>
          <p:cNvSpPr>
            <a:spLocks noChangeArrowheads="1"/>
          </p:cNvSpPr>
          <p:nvPr/>
        </p:nvSpPr>
        <p:spPr bwMode="auto">
          <a:xfrm>
            <a:off x="964406" y="4903317"/>
            <a:ext cx="332184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sz="2800" b="1" dirty="0" smtClean="0">
                <a:solidFill>
                  <a:schemeClr val="bg1"/>
                </a:solidFill>
                <a:ea typeface="微软雅黑" panose="020B0503020204020204" pitchFamily="34" charset="-122"/>
                <a:sym typeface="Arial" panose="020B0604020202020204" pitchFamily="34" charset="0"/>
              </a:rPr>
              <a:t>Fluent</a:t>
            </a:r>
            <a:r>
              <a:rPr lang="zh-CN" altLang="en-US" sz="2800" b="1" dirty="0" smtClean="0">
                <a:solidFill>
                  <a:schemeClr val="bg1"/>
                </a:solidFill>
                <a:ea typeface="微软雅黑" panose="020B0503020204020204" pitchFamily="34" charset="-122"/>
                <a:sym typeface="Arial" panose="020B0604020202020204" pitchFamily="34" charset="0"/>
              </a:rPr>
              <a:t>处理</a:t>
            </a:r>
            <a:endParaRPr lang="zh-CN" altLang="en-US" sz="2000" dirty="0">
              <a:solidFill>
                <a:schemeClr val="bg1"/>
              </a:solidFill>
              <a:ea typeface="微软雅黑" panose="020B0503020204020204" pitchFamily="34" charset="-122"/>
              <a:sym typeface="Arial" panose="020B0604020202020204" pitchFamily="34" charset="0"/>
            </a:endParaRPr>
          </a:p>
        </p:txBody>
      </p:sp>
      <p:sp>
        <p:nvSpPr>
          <p:cNvPr id="6150" name="Text Box 8"/>
          <p:cNvSpPr txBox="1">
            <a:spLocks noChangeArrowheads="1"/>
          </p:cNvSpPr>
          <p:nvPr/>
        </p:nvSpPr>
        <p:spPr bwMode="auto">
          <a:xfrm>
            <a:off x="1991180" y="3508053"/>
            <a:ext cx="1268296" cy="1260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zh-CN" sz="7594" dirty="0" smtClean="0">
                <a:solidFill>
                  <a:schemeClr val="bg1"/>
                </a:solidFill>
                <a:ea typeface="微软雅黑" panose="020B0503020204020204" pitchFamily="34" charset="-122"/>
                <a:sym typeface="Arial" panose="020B0604020202020204" pitchFamily="34" charset="0"/>
              </a:rPr>
              <a:t>0</a:t>
            </a:r>
            <a:r>
              <a:rPr lang="en-US" altLang="zh-CN" sz="7594" dirty="0" smtClean="0">
                <a:solidFill>
                  <a:schemeClr val="bg1"/>
                </a:solidFill>
                <a:ea typeface="微软雅黑" panose="020B0503020204020204" pitchFamily="34" charset="-122"/>
                <a:sym typeface="Arial" panose="020B0604020202020204" pitchFamily="34" charset="0"/>
              </a:rPr>
              <a:t>2</a:t>
            </a:r>
            <a:endParaRPr lang="zh-CN" altLang="zh-CN" sz="7594" dirty="0">
              <a:solidFill>
                <a:schemeClr val="bg1"/>
              </a:solidFill>
              <a:ea typeface="微软雅黑" panose="020B0503020204020204" pitchFamily="34" charset="-122"/>
              <a:sym typeface="Arial" panose="020B0604020202020204" pitchFamily="34" charset="0"/>
            </a:endParaRPr>
          </a:p>
        </p:txBody>
      </p:sp>
      <p:sp>
        <p:nvSpPr>
          <p:cNvPr id="6151" name="Line 9"/>
          <p:cNvSpPr>
            <a:spLocks noChangeShapeType="1"/>
          </p:cNvSpPr>
          <p:nvPr/>
        </p:nvSpPr>
        <p:spPr bwMode="auto">
          <a:xfrm>
            <a:off x="1446609" y="4724723"/>
            <a:ext cx="2357438" cy="0"/>
          </a:xfrm>
          <a:prstGeom prst="line">
            <a:avLst/>
          </a:prstGeom>
          <a:noFill/>
          <a:ln w="635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669">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089487042"/>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bt040.pptx"/>
</p:tagLst>
</file>

<file path=ppt/tags/tag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2"/>
</p:tagLst>
</file>

<file path=ppt/tags/tag5.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2"/>
</p:tagLst>
</file>

<file path=ppt/tags/tag6.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3"/>
</p:tagLst>
</file>

<file path=ppt/tags/tag7.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3"/>
</p:tagLst>
</file>

<file path=ppt/tags/tag8.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NUMBER"/>
  <p:tag name="ID" val="553512"/>
  <p:tag name="MH_ORDER" val="4"/>
</p:tagLst>
</file>

<file path=ppt/tags/tag9.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ENTRY"/>
  <p:tag name="ID" val="553512"/>
  <p:tag name="MH_ORDER" val="4"/>
</p:tagLst>
</file>

<file path=ppt/theme/theme1.xml><?xml version="1.0" encoding="utf-8"?>
<a:theme xmlns:a="http://schemas.openxmlformats.org/drawingml/2006/main" name="第一PPT，www.1ppt.com">
  <a:themeElements>
    <a:clrScheme name="自定义 115">
      <a:dk1>
        <a:sysClr val="windowText" lastClr="000000"/>
      </a:dk1>
      <a:lt1>
        <a:sysClr val="window" lastClr="FFFFFF"/>
      </a:lt1>
      <a:dk2>
        <a:srgbClr val="44546A"/>
      </a:dk2>
      <a:lt2>
        <a:srgbClr val="E7E6E6"/>
      </a:lt2>
      <a:accent1>
        <a:srgbClr val="B8564E"/>
      </a:accent1>
      <a:accent2>
        <a:srgbClr val="BFBFBF"/>
      </a:accent2>
      <a:accent3>
        <a:srgbClr val="B8564E"/>
      </a:accent3>
      <a:accent4>
        <a:srgbClr val="BFBFBF"/>
      </a:accent4>
      <a:accent5>
        <a:srgbClr val="B8564E"/>
      </a:accent5>
      <a:accent6>
        <a:srgbClr val="BFBFBF"/>
      </a:accent6>
      <a:hlink>
        <a:srgbClr val="B8564E"/>
      </a:hlink>
      <a:folHlink>
        <a:srgbClr val="BFBFB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2036</Words>
  <Application>Microsoft Office PowerPoint</Application>
  <PresentationFormat>自定义</PresentationFormat>
  <Paragraphs>185</Paragraphs>
  <Slides>30</Slides>
  <Notes>15</Notes>
  <HiddenSlides>0</HiddenSlides>
  <MMClips>2</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30</vt:i4>
      </vt:variant>
    </vt:vector>
  </HeadingPairs>
  <TitlesOfParts>
    <vt:vector size="46" baseType="lpstr">
      <vt:lpstr>Cataneo BT</vt:lpstr>
      <vt:lpstr>Lato Regular</vt:lpstr>
      <vt:lpstr>新細明體</vt:lpstr>
      <vt:lpstr>等线</vt:lpstr>
      <vt:lpstr>等线 Light</vt:lpstr>
      <vt:lpstr>方正正准黑简体</vt:lpstr>
      <vt:lpstr>仿宋</vt:lpstr>
      <vt:lpstr>黑体</vt:lpstr>
      <vt:lpstr>宋体</vt:lpstr>
      <vt:lpstr>微软雅黑</vt:lpstr>
      <vt:lpstr>Arial</vt:lpstr>
      <vt:lpstr>Calibri</vt:lpstr>
      <vt:lpstr>Calibri Light</vt:lpstr>
      <vt:lpstr>Times New Roman</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商务工作总结</dc:title>
  <dc:creator/>
  <cp:keywords>第一PPT模板网：www.1ppt.com</cp:keywords>
  <cp:lastModifiedBy/>
  <cp:revision>1</cp:revision>
  <dcterms:created xsi:type="dcterms:W3CDTF">2016-10-17T14:00:15Z</dcterms:created>
  <dcterms:modified xsi:type="dcterms:W3CDTF">2018-08-04T20:57:35Z</dcterms:modified>
</cp:coreProperties>
</file>